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7" r:id="rId3"/>
    <p:sldId id="258" r:id="rId4"/>
    <p:sldId id="267" r:id="rId5"/>
    <p:sldId id="270" r:id="rId6"/>
    <p:sldId id="283" r:id="rId7"/>
    <p:sldId id="276" r:id="rId8"/>
    <p:sldId id="275" r:id="rId10"/>
    <p:sldId id="277" r:id="rId11"/>
    <p:sldId id="296" r:id="rId12"/>
    <p:sldId id="290" r:id="rId13"/>
    <p:sldId id="302" r:id="rId14"/>
    <p:sldId id="279" r:id="rId15"/>
    <p:sldId id="281" r:id="rId16"/>
    <p:sldId id="292" r:id="rId17"/>
    <p:sldId id="29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帐户" initials="M帐"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419C"/>
    <a:srgbClr val="8BB1F5"/>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70" d="100"/>
          <a:sy n="70" d="100"/>
        </p:scale>
        <p:origin x="728"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423C3D2-345C-4036-A8A0-6DB4F247B2A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CN" altLang="en-US"/>
        </a:p>
      </dgm:t>
    </dgm:pt>
    <dgm:pt modelId="{5C702DAB-35E4-469F-975C-D4E1821B03D0}">
      <dgm:prSet phldrT="[文本]"/>
      <dgm:spPr/>
      <dgm:t>
        <a:bodyPr/>
        <a:lstStyle/>
        <a:p>
          <a:r>
            <a:rPr lang="zh-CN" altLang="en-US" dirty="0" smtClean="0"/>
            <a:t>微雕管家</a:t>
          </a:r>
          <a:endParaRPr lang="zh-CN" altLang="en-US" dirty="0"/>
        </a:p>
      </dgm:t>
    </dgm:pt>
    <dgm:pt modelId="{4E954791-802A-4291-B4A6-8B61E84F2C4A}" cxnId="{0AD5A20C-AB6A-47B6-B4C0-04E7E482C1F6}" type="parTrans">
      <dgm:prSet/>
      <dgm:spPr/>
      <dgm:t>
        <a:bodyPr/>
        <a:lstStyle/>
        <a:p>
          <a:endParaRPr lang="zh-CN" altLang="en-US"/>
        </a:p>
      </dgm:t>
    </dgm:pt>
    <dgm:pt modelId="{270B78C4-4968-4620-BB32-36F973BBF01D}" cxnId="{0AD5A20C-AB6A-47B6-B4C0-04E7E482C1F6}" type="sibTrans">
      <dgm:prSet/>
      <dgm:spPr/>
      <dgm:t>
        <a:bodyPr/>
        <a:lstStyle/>
        <a:p>
          <a:endParaRPr lang="zh-CN" altLang="en-US"/>
        </a:p>
      </dgm:t>
    </dgm:pt>
    <dgm:pt modelId="{33B4A535-5BA1-4841-BC61-04C0F3451EFA}">
      <dgm:prSet phldrT="[文本]"/>
      <dgm:spPr/>
      <dgm:t>
        <a:bodyPr/>
        <a:lstStyle/>
        <a:p>
          <a:r>
            <a:rPr lang="zh-CN" altLang="en-US" dirty="0" smtClean="0"/>
            <a:t>控制电极移动</a:t>
          </a:r>
          <a:endParaRPr lang="zh-CN" altLang="en-US" dirty="0"/>
        </a:p>
      </dgm:t>
    </dgm:pt>
    <dgm:pt modelId="{E2E3B584-2D1C-4FFB-BC45-EF7C2A7EE280}" cxnId="{CF5B672D-61E7-4937-BEB4-B55BE04FAB5B}" type="parTrans">
      <dgm:prSet/>
      <dgm:spPr/>
      <dgm:t>
        <a:bodyPr/>
        <a:lstStyle/>
        <a:p>
          <a:endParaRPr lang="zh-CN" altLang="en-US"/>
        </a:p>
      </dgm:t>
    </dgm:pt>
    <dgm:pt modelId="{A8241C92-EFF6-4DD3-9B22-95770E4621E8}" cxnId="{CF5B672D-61E7-4937-BEB4-B55BE04FAB5B}" type="sibTrans">
      <dgm:prSet/>
      <dgm:spPr/>
      <dgm:t>
        <a:bodyPr/>
        <a:lstStyle/>
        <a:p>
          <a:endParaRPr lang="zh-CN" altLang="en-US"/>
        </a:p>
      </dgm:t>
    </dgm:pt>
    <dgm:pt modelId="{EADA2EC0-28AA-4867-8755-8B2A0199D9CA}">
      <dgm:prSet phldrT="[文本]"/>
      <dgm:spPr/>
      <dgm:t>
        <a:bodyPr/>
        <a:lstStyle/>
        <a:p>
          <a:r>
            <a:rPr lang="en-US" altLang="zh-CN" dirty="0" err="1" smtClean="0"/>
            <a:t>labview</a:t>
          </a:r>
          <a:endParaRPr lang="zh-CN" altLang="en-US" dirty="0"/>
        </a:p>
      </dgm:t>
    </dgm:pt>
    <dgm:pt modelId="{2906D12A-891E-4449-A31A-D329491FA1D7}" cxnId="{2E931E84-BB86-4762-8A4D-F3B127BFC70C}" type="parTrans">
      <dgm:prSet/>
      <dgm:spPr/>
      <dgm:t>
        <a:bodyPr/>
        <a:lstStyle/>
        <a:p>
          <a:endParaRPr lang="zh-CN" altLang="en-US"/>
        </a:p>
      </dgm:t>
    </dgm:pt>
    <dgm:pt modelId="{C6B3DD4A-0B32-4597-B451-8DD645522C8A}" cxnId="{2E931E84-BB86-4762-8A4D-F3B127BFC70C}" type="sibTrans">
      <dgm:prSet/>
      <dgm:spPr/>
      <dgm:t>
        <a:bodyPr/>
        <a:lstStyle/>
        <a:p>
          <a:endParaRPr lang="zh-CN" altLang="en-US"/>
        </a:p>
      </dgm:t>
    </dgm:pt>
    <dgm:pt modelId="{3E997BE4-3BEF-4A04-B7E0-A59A7B75023E}">
      <dgm:prSet phldrT="[文本]"/>
      <dgm:spPr/>
      <dgm:t>
        <a:bodyPr/>
        <a:lstStyle/>
        <a:p>
          <a:r>
            <a:rPr lang="zh-CN" altLang="en-US" dirty="0" smtClean="0"/>
            <a:t>判断高电平</a:t>
          </a:r>
          <a:endParaRPr lang="zh-CN" altLang="en-US" dirty="0"/>
        </a:p>
      </dgm:t>
    </dgm:pt>
    <dgm:pt modelId="{0172C7F3-D755-4AD8-B399-74F59975ABC9}" cxnId="{ADF86DF3-8AC8-4BB9-9311-A59F3202ACD8}" type="parTrans">
      <dgm:prSet/>
      <dgm:spPr/>
      <dgm:t>
        <a:bodyPr/>
        <a:lstStyle/>
        <a:p>
          <a:endParaRPr lang="zh-CN" altLang="en-US"/>
        </a:p>
      </dgm:t>
    </dgm:pt>
    <dgm:pt modelId="{617579DE-1966-46EE-B168-AB14A31995D6}" cxnId="{ADF86DF3-8AC8-4BB9-9311-A59F3202ACD8}" type="sibTrans">
      <dgm:prSet/>
      <dgm:spPr/>
      <dgm:t>
        <a:bodyPr/>
        <a:lstStyle/>
        <a:p>
          <a:endParaRPr lang="zh-CN" altLang="en-US"/>
        </a:p>
      </dgm:t>
    </dgm:pt>
    <dgm:pt modelId="{8FE69DB0-F5D8-4AC7-845A-5BAA5E2C4C1A}">
      <dgm:prSet phldrT="[文本]"/>
      <dgm:spPr/>
      <dgm:t>
        <a:bodyPr/>
        <a:lstStyle/>
        <a:p>
          <a:r>
            <a:rPr lang="zh-CN" altLang="en-US" dirty="0" smtClean="0"/>
            <a:t>记录电压</a:t>
          </a:r>
          <a:endParaRPr lang="zh-CN" altLang="en-US" dirty="0"/>
        </a:p>
      </dgm:t>
    </dgm:pt>
    <dgm:pt modelId="{DF5BF063-E0C3-443A-BDE4-D633824FB5D7}" cxnId="{6A6B2F56-D2A5-4B0C-8C48-3704EF77273E}" type="parTrans">
      <dgm:prSet/>
      <dgm:spPr/>
      <dgm:t>
        <a:bodyPr/>
        <a:lstStyle/>
        <a:p>
          <a:endParaRPr lang="zh-CN" altLang="en-US"/>
        </a:p>
      </dgm:t>
    </dgm:pt>
    <dgm:pt modelId="{A7B41AF7-CAC2-4ECC-816B-EFE08D3E2BFB}" cxnId="{6A6B2F56-D2A5-4B0C-8C48-3704EF77273E}" type="sibTrans">
      <dgm:prSet/>
      <dgm:spPr/>
      <dgm:t>
        <a:bodyPr/>
        <a:lstStyle/>
        <a:p>
          <a:endParaRPr lang="zh-CN" altLang="en-US"/>
        </a:p>
      </dgm:t>
    </dgm:pt>
    <dgm:pt modelId="{E4B7B192-42A7-444E-81A2-6F8B26458BF0}">
      <dgm:prSet phldrT="[文本]"/>
      <dgm:spPr/>
      <dgm:t>
        <a:bodyPr/>
        <a:lstStyle/>
        <a:p>
          <a:r>
            <a:rPr lang="en-US" altLang="zh-CN" dirty="0" smtClean="0"/>
            <a:t>Python</a:t>
          </a:r>
          <a:endParaRPr lang="zh-CN" altLang="en-US" dirty="0"/>
        </a:p>
      </dgm:t>
    </dgm:pt>
    <dgm:pt modelId="{80348A0C-99CB-4DA9-972A-241426A10906}" cxnId="{3A8A3560-DC43-4044-A855-8A16BA5FCC2C}" type="parTrans">
      <dgm:prSet/>
      <dgm:spPr/>
      <dgm:t>
        <a:bodyPr/>
        <a:lstStyle/>
        <a:p>
          <a:endParaRPr lang="zh-CN" altLang="en-US"/>
        </a:p>
      </dgm:t>
    </dgm:pt>
    <dgm:pt modelId="{5D3A50E6-7253-475D-8026-74EBF924482A}" cxnId="{3A8A3560-DC43-4044-A855-8A16BA5FCC2C}" type="sibTrans">
      <dgm:prSet/>
      <dgm:spPr/>
      <dgm:t>
        <a:bodyPr/>
        <a:lstStyle/>
        <a:p>
          <a:endParaRPr lang="zh-CN" altLang="en-US"/>
        </a:p>
      </dgm:t>
    </dgm:pt>
    <dgm:pt modelId="{A64B373C-EBD2-40C9-B5FC-EE2125A35F94}">
      <dgm:prSet phldrT="[文本]"/>
      <dgm:spPr/>
      <dgm:t>
        <a:bodyPr/>
        <a:lstStyle/>
        <a:p>
          <a:r>
            <a:rPr lang="zh-CN" altLang="en-US" dirty="0" smtClean="0"/>
            <a:t>后期数据处理与绘图</a:t>
          </a:r>
          <a:endParaRPr lang="zh-CN" altLang="en-US" dirty="0"/>
        </a:p>
      </dgm:t>
    </dgm:pt>
    <dgm:pt modelId="{16827875-FA24-42FF-9BE0-0453F3365581}" cxnId="{AA58B846-0AB2-4A21-B51F-421245F9C508}" type="parTrans">
      <dgm:prSet/>
      <dgm:spPr/>
      <dgm:t>
        <a:bodyPr/>
        <a:lstStyle/>
        <a:p>
          <a:endParaRPr lang="zh-CN" altLang="en-US"/>
        </a:p>
      </dgm:t>
    </dgm:pt>
    <dgm:pt modelId="{FB23A7B5-7639-4438-950D-8019626DBE10}" cxnId="{AA58B846-0AB2-4A21-B51F-421245F9C508}" type="sibTrans">
      <dgm:prSet/>
      <dgm:spPr/>
      <dgm:t>
        <a:bodyPr/>
        <a:lstStyle/>
        <a:p>
          <a:endParaRPr lang="zh-CN" altLang="en-US"/>
        </a:p>
      </dgm:t>
    </dgm:pt>
    <dgm:pt modelId="{5BD26C27-E5CD-406D-B6CA-67A5008F2C0A}">
      <dgm:prSet phldrT="[文本]"/>
      <dgm:spPr/>
      <dgm:t>
        <a:bodyPr/>
        <a:lstStyle/>
        <a:p>
          <a:r>
            <a:rPr lang="zh-CN" altLang="en-US" dirty="0" smtClean="0"/>
            <a:t>输出高电平</a:t>
          </a:r>
          <a:endParaRPr lang="zh-CN" altLang="en-US" dirty="0"/>
        </a:p>
      </dgm:t>
    </dgm:pt>
    <dgm:pt modelId="{ABA05EF0-7232-4DFE-AB72-0C373E83E9DB}" cxnId="{4AFF8DDA-2602-416D-97B5-0DC95E813D92}" type="parTrans">
      <dgm:prSet/>
      <dgm:spPr/>
      <dgm:t>
        <a:bodyPr/>
        <a:lstStyle/>
        <a:p>
          <a:endParaRPr lang="zh-CN" altLang="en-US"/>
        </a:p>
      </dgm:t>
    </dgm:pt>
    <dgm:pt modelId="{C3371D7F-3650-4307-80A4-284B6EF065FC}" cxnId="{4AFF8DDA-2602-416D-97B5-0DC95E813D92}" type="sibTrans">
      <dgm:prSet/>
      <dgm:spPr/>
      <dgm:t>
        <a:bodyPr/>
        <a:lstStyle/>
        <a:p>
          <a:endParaRPr lang="zh-CN" altLang="en-US"/>
        </a:p>
      </dgm:t>
    </dgm:pt>
    <dgm:pt modelId="{2EBDE35B-A13F-4399-A59C-D27498653AF3}" type="pres">
      <dgm:prSet presAssocID="{0423C3D2-345C-4036-A8A0-6DB4F247B2A0}" presName="Name0" presStyleCnt="0">
        <dgm:presLayoutVars>
          <dgm:dir/>
          <dgm:animLvl val="lvl"/>
          <dgm:resizeHandles val="exact"/>
        </dgm:presLayoutVars>
      </dgm:prSet>
      <dgm:spPr/>
      <dgm:t>
        <a:bodyPr/>
        <a:lstStyle/>
        <a:p>
          <a:endParaRPr lang="zh-CN" altLang="en-US"/>
        </a:p>
      </dgm:t>
    </dgm:pt>
    <dgm:pt modelId="{3356FB69-5FBB-4E68-8BBA-35412CAB3CED}" type="pres">
      <dgm:prSet presAssocID="{0423C3D2-345C-4036-A8A0-6DB4F247B2A0}" presName="tSp" presStyleCnt="0"/>
      <dgm:spPr/>
    </dgm:pt>
    <dgm:pt modelId="{9D11758B-441E-4054-9517-79E20916A9DB}" type="pres">
      <dgm:prSet presAssocID="{0423C3D2-345C-4036-A8A0-6DB4F247B2A0}" presName="bSp" presStyleCnt="0"/>
      <dgm:spPr/>
    </dgm:pt>
    <dgm:pt modelId="{A546DD1F-1DBD-4AD4-A378-20F677240A5D}" type="pres">
      <dgm:prSet presAssocID="{0423C3D2-345C-4036-A8A0-6DB4F247B2A0}" presName="process" presStyleCnt="0"/>
      <dgm:spPr/>
    </dgm:pt>
    <dgm:pt modelId="{7AA7DBDA-8DE5-4EF6-8BCA-7698461755CB}" type="pres">
      <dgm:prSet presAssocID="{5C702DAB-35E4-469F-975C-D4E1821B03D0}" presName="composite1" presStyleCnt="0"/>
      <dgm:spPr/>
    </dgm:pt>
    <dgm:pt modelId="{452FC7E7-0299-4B8B-AE8D-339AC3753FB1}" type="pres">
      <dgm:prSet presAssocID="{5C702DAB-35E4-469F-975C-D4E1821B03D0}" presName="dummyNode1" presStyleLbl="node1" presStyleIdx="0" presStyleCnt="3"/>
      <dgm:spPr/>
    </dgm:pt>
    <dgm:pt modelId="{B168DE48-C22A-4723-8F96-FFFF68E9BA04}" type="pres">
      <dgm:prSet presAssocID="{5C702DAB-35E4-469F-975C-D4E1821B03D0}" presName="childNode1" presStyleLbl="bgAcc1" presStyleIdx="0" presStyleCnt="3">
        <dgm:presLayoutVars>
          <dgm:bulletEnabled val="1"/>
        </dgm:presLayoutVars>
      </dgm:prSet>
      <dgm:spPr/>
      <dgm:t>
        <a:bodyPr/>
        <a:lstStyle/>
        <a:p>
          <a:endParaRPr lang="zh-CN" altLang="en-US"/>
        </a:p>
      </dgm:t>
    </dgm:pt>
    <dgm:pt modelId="{297AB6ED-CA95-4BB8-AB25-DC00BEA21BA0}" type="pres">
      <dgm:prSet presAssocID="{5C702DAB-35E4-469F-975C-D4E1821B03D0}" presName="childNode1tx" presStyleLbl="bgAcc1" presStyleIdx="0" presStyleCnt="3">
        <dgm:presLayoutVars>
          <dgm:bulletEnabled val="1"/>
        </dgm:presLayoutVars>
      </dgm:prSet>
      <dgm:spPr/>
      <dgm:t>
        <a:bodyPr/>
        <a:lstStyle/>
        <a:p>
          <a:endParaRPr lang="zh-CN" altLang="en-US"/>
        </a:p>
      </dgm:t>
    </dgm:pt>
    <dgm:pt modelId="{29DDA52C-7BE4-45CD-861E-30954B0BDB7A}" type="pres">
      <dgm:prSet presAssocID="{5C702DAB-35E4-469F-975C-D4E1821B03D0}" presName="parentNode1" presStyleLbl="node1" presStyleIdx="0" presStyleCnt="3" custScaleX="118035" custScaleY="95369">
        <dgm:presLayoutVars>
          <dgm:chMax val="1"/>
          <dgm:bulletEnabled val="1"/>
        </dgm:presLayoutVars>
      </dgm:prSet>
      <dgm:spPr/>
      <dgm:t>
        <a:bodyPr/>
        <a:lstStyle/>
        <a:p>
          <a:endParaRPr lang="zh-CN" altLang="en-US"/>
        </a:p>
      </dgm:t>
    </dgm:pt>
    <dgm:pt modelId="{6E0A5CAA-CA8F-4D29-9D56-6EFB01A96648}" type="pres">
      <dgm:prSet presAssocID="{5C702DAB-35E4-469F-975C-D4E1821B03D0}" presName="connSite1" presStyleCnt="0"/>
      <dgm:spPr/>
    </dgm:pt>
    <dgm:pt modelId="{4F349C4E-E786-45D8-8DC7-8A1D3E6DA630}" type="pres">
      <dgm:prSet presAssocID="{270B78C4-4968-4620-BB32-36F973BBF01D}" presName="Name9" presStyleLbl="sibTrans2D1" presStyleIdx="0" presStyleCnt="2" custLinFactNeighborX="20498" custLinFactNeighborY="-14646"/>
      <dgm:spPr/>
      <dgm:t>
        <a:bodyPr/>
        <a:lstStyle/>
        <a:p>
          <a:endParaRPr lang="zh-CN" altLang="en-US"/>
        </a:p>
      </dgm:t>
    </dgm:pt>
    <dgm:pt modelId="{17106136-3E1E-4D52-9C58-FCC063F6ABDA}" type="pres">
      <dgm:prSet presAssocID="{EADA2EC0-28AA-4867-8755-8B2A0199D9CA}" presName="composite2" presStyleCnt="0"/>
      <dgm:spPr/>
    </dgm:pt>
    <dgm:pt modelId="{947C587B-1D33-4585-B5F4-63E82C6EA4B2}" type="pres">
      <dgm:prSet presAssocID="{EADA2EC0-28AA-4867-8755-8B2A0199D9CA}" presName="dummyNode2" presStyleLbl="node1" presStyleIdx="0" presStyleCnt="3"/>
      <dgm:spPr/>
    </dgm:pt>
    <dgm:pt modelId="{FAC1043F-529A-4773-A331-FAAB650E4C78}" type="pres">
      <dgm:prSet presAssocID="{EADA2EC0-28AA-4867-8755-8B2A0199D9CA}" presName="childNode2" presStyleLbl="bgAcc1" presStyleIdx="1" presStyleCnt="3">
        <dgm:presLayoutVars>
          <dgm:bulletEnabled val="1"/>
        </dgm:presLayoutVars>
      </dgm:prSet>
      <dgm:spPr/>
      <dgm:t>
        <a:bodyPr/>
        <a:lstStyle/>
        <a:p>
          <a:endParaRPr lang="zh-CN" altLang="en-US"/>
        </a:p>
      </dgm:t>
    </dgm:pt>
    <dgm:pt modelId="{754E2321-E2B6-41CF-98F1-31322C7EE096}" type="pres">
      <dgm:prSet presAssocID="{EADA2EC0-28AA-4867-8755-8B2A0199D9CA}" presName="childNode2tx" presStyleLbl="bgAcc1" presStyleIdx="1" presStyleCnt="3">
        <dgm:presLayoutVars>
          <dgm:bulletEnabled val="1"/>
        </dgm:presLayoutVars>
      </dgm:prSet>
      <dgm:spPr/>
      <dgm:t>
        <a:bodyPr/>
        <a:lstStyle/>
        <a:p>
          <a:endParaRPr lang="zh-CN" altLang="en-US"/>
        </a:p>
      </dgm:t>
    </dgm:pt>
    <dgm:pt modelId="{1FDCB56D-EAC4-4E15-B948-1B144DA43DEC}" type="pres">
      <dgm:prSet presAssocID="{EADA2EC0-28AA-4867-8755-8B2A0199D9CA}" presName="parentNode2" presStyleLbl="node1" presStyleIdx="1" presStyleCnt="3">
        <dgm:presLayoutVars>
          <dgm:chMax val="0"/>
          <dgm:bulletEnabled val="1"/>
        </dgm:presLayoutVars>
      </dgm:prSet>
      <dgm:spPr/>
      <dgm:t>
        <a:bodyPr/>
        <a:lstStyle/>
        <a:p>
          <a:endParaRPr lang="zh-CN" altLang="en-US"/>
        </a:p>
      </dgm:t>
    </dgm:pt>
    <dgm:pt modelId="{90E852E2-CBE9-492D-9C5D-63707C48F207}" type="pres">
      <dgm:prSet presAssocID="{EADA2EC0-28AA-4867-8755-8B2A0199D9CA}" presName="connSite2" presStyleCnt="0"/>
      <dgm:spPr/>
    </dgm:pt>
    <dgm:pt modelId="{9BC15003-A416-4065-92DF-54018B91A243}" type="pres">
      <dgm:prSet presAssocID="{C6B3DD4A-0B32-4597-B451-8DD645522C8A}" presName="Name18" presStyleLbl="sibTrans2D1" presStyleIdx="1" presStyleCnt="2"/>
      <dgm:spPr/>
      <dgm:t>
        <a:bodyPr/>
        <a:lstStyle/>
        <a:p>
          <a:endParaRPr lang="zh-CN" altLang="en-US"/>
        </a:p>
      </dgm:t>
    </dgm:pt>
    <dgm:pt modelId="{7F8B801D-F334-443F-B01B-7EA2F2BB2099}" type="pres">
      <dgm:prSet presAssocID="{E4B7B192-42A7-444E-81A2-6F8B26458BF0}" presName="composite1" presStyleCnt="0"/>
      <dgm:spPr/>
    </dgm:pt>
    <dgm:pt modelId="{825FF727-60B9-4B41-84DB-1362C56E5970}" type="pres">
      <dgm:prSet presAssocID="{E4B7B192-42A7-444E-81A2-6F8B26458BF0}" presName="dummyNode1" presStyleLbl="node1" presStyleIdx="1" presStyleCnt="3"/>
      <dgm:spPr/>
    </dgm:pt>
    <dgm:pt modelId="{EE755D1B-997F-4342-981E-5F5ADC15CE78}" type="pres">
      <dgm:prSet presAssocID="{E4B7B192-42A7-444E-81A2-6F8B26458BF0}" presName="childNode1" presStyleLbl="bgAcc1" presStyleIdx="2" presStyleCnt="3">
        <dgm:presLayoutVars>
          <dgm:bulletEnabled val="1"/>
        </dgm:presLayoutVars>
      </dgm:prSet>
      <dgm:spPr/>
      <dgm:t>
        <a:bodyPr/>
        <a:lstStyle/>
        <a:p>
          <a:endParaRPr lang="zh-CN" altLang="en-US"/>
        </a:p>
      </dgm:t>
    </dgm:pt>
    <dgm:pt modelId="{AF9FC5AB-ECBB-4083-9A89-2AD1AAA97AC4}" type="pres">
      <dgm:prSet presAssocID="{E4B7B192-42A7-444E-81A2-6F8B26458BF0}" presName="childNode1tx" presStyleLbl="bgAcc1" presStyleIdx="2" presStyleCnt="3">
        <dgm:presLayoutVars>
          <dgm:bulletEnabled val="1"/>
        </dgm:presLayoutVars>
      </dgm:prSet>
      <dgm:spPr/>
      <dgm:t>
        <a:bodyPr/>
        <a:lstStyle/>
        <a:p>
          <a:endParaRPr lang="zh-CN" altLang="en-US"/>
        </a:p>
      </dgm:t>
    </dgm:pt>
    <dgm:pt modelId="{3109921F-A215-4A30-8B25-6EDCB8252506}" type="pres">
      <dgm:prSet presAssocID="{E4B7B192-42A7-444E-81A2-6F8B26458BF0}" presName="parentNode1" presStyleLbl="node1" presStyleIdx="2" presStyleCnt="3">
        <dgm:presLayoutVars>
          <dgm:chMax val="1"/>
          <dgm:bulletEnabled val="1"/>
        </dgm:presLayoutVars>
      </dgm:prSet>
      <dgm:spPr/>
      <dgm:t>
        <a:bodyPr/>
        <a:lstStyle/>
        <a:p>
          <a:endParaRPr lang="zh-CN" altLang="en-US"/>
        </a:p>
      </dgm:t>
    </dgm:pt>
    <dgm:pt modelId="{009AF856-F2FC-474F-ACFA-065006E7E5A1}" type="pres">
      <dgm:prSet presAssocID="{E4B7B192-42A7-444E-81A2-6F8B26458BF0}" presName="connSite1" presStyleCnt="0"/>
      <dgm:spPr/>
    </dgm:pt>
  </dgm:ptLst>
  <dgm:cxnLst>
    <dgm:cxn modelId="{9FAA657E-52F3-42CD-A1FD-28B0B97EE224}" type="presOf" srcId="{3E997BE4-3BEF-4A04-B7E0-A59A7B75023E}" destId="{754E2321-E2B6-41CF-98F1-31322C7EE096}" srcOrd="1" destOrd="0" presId="urn:microsoft.com/office/officeart/2005/8/layout/hProcess4"/>
    <dgm:cxn modelId="{AA58B846-0AB2-4A21-B51F-421245F9C508}" srcId="{E4B7B192-42A7-444E-81A2-6F8B26458BF0}" destId="{A64B373C-EBD2-40C9-B5FC-EE2125A35F94}" srcOrd="0" destOrd="0" parTransId="{16827875-FA24-42FF-9BE0-0453F3365581}" sibTransId="{FB23A7B5-7639-4438-950D-8019626DBE10}"/>
    <dgm:cxn modelId="{ADF86DF3-8AC8-4BB9-9311-A59F3202ACD8}" srcId="{EADA2EC0-28AA-4867-8755-8B2A0199D9CA}" destId="{3E997BE4-3BEF-4A04-B7E0-A59A7B75023E}" srcOrd="0" destOrd="0" parTransId="{0172C7F3-D755-4AD8-B399-74F59975ABC9}" sibTransId="{617579DE-1966-46EE-B168-AB14A31995D6}"/>
    <dgm:cxn modelId="{C3F709DA-1947-4312-97FA-B39C1B7CE3B6}" type="presOf" srcId="{33B4A535-5BA1-4841-BC61-04C0F3451EFA}" destId="{297AB6ED-CA95-4BB8-AB25-DC00BEA21BA0}" srcOrd="1" destOrd="0" presId="urn:microsoft.com/office/officeart/2005/8/layout/hProcess4"/>
    <dgm:cxn modelId="{9251E892-0D2E-4859-ADE5-28C9CCBD430B}" type="presOf" srcId="{3E997BE4-3BEF-4A04-B7E0-A59A7B75023E}" destId="{FAC1043F-529A-4773-A331-FAAB650E4C78}" srcOrd="0" destOrd="0" presId="urn:microsoft.com/office/officeart/2005/8/layout/hProcess4"/>
    <dgm:cxn modelId="{409155F0-7291-4684-9580-F37CB749A889}" type="presOf" srcId="{33B4A535-5BA1-4841-BC61-04C0F3451EFA}" destId="{B168DE48-C22A-4723-8F96-FFFF68E9BA04}" srcOrd="0" destOrd="0" presId="urn:microsoft.com/office/officeart/2005/8/layout/hProcess4"/>
    <dgm:cxn modelId="{D4AE85E8-4B7D-4AA3-A303-7C6C6583AED3}" type="presOf" srcId="{5BD26C27-E5CD-406D-B6CA-67A5008F2C0A}" destId="{B168DE48-C22A-4723-8F96-FFFF68E9BA04}" srcOrd="0" destOrd="1" presId="urn:microsoft.com/office/officeart/2005/8/layout/hProcess4"/>
    <dgm:cxn modelId="{0AD5A20C-AB6A-47B6-B4C0-04E7E482C1F6}" srcId="{0423C3D2-345C-4036-A8A0-6DB4F247B2A0}" destId="{5C702DAB-35E4-469F-975C-D4E1821B03D0}" srcOrd="0" destOrd="0" parTransId="{4E954791-802A-4291-B4A6-8B61E84F2C4A}" sibTransId="{270B78C4-4968-4620-BB32-36F973BBF01D}"/>
    <dgm:cxn modelId="{D05FAA2A-21C6-4E94-87FB-C62A5A7EC8D8}" type="presOf" srcId="{270B78C4-4968-4620-BB32-36F973BBF01D}" destId="{4F349C4E-E786-45D8-8DC7-8A1D3E6DA630}" srcOrd="0" destOrd="0" presId="urn:microsoft.com/office/officeart/2005/8/layout/hProcess4"/>
    <dgm:cxn modelId="{735393D6-104A-4080-90CA-BA9A9BD64690}" type="presOf" srcId="{8FE69DB0-F5D8-4AC7-845A-5BAA5E2C4C1A}" destId="{FAC1043F-529A-4773-A331-FAAB650E4C78}" srcOrd="0" destOrd="1" presId="urn:microsoft.com/office/officeart/2005/8/layout/hProcess4"/>
    <dgm:cxn modelId="{37C0DE47-0352-4688-8689-8A4F18AFCC0F}" type="presOf" srcId="{C6B3DD4A-0B32-4597-B451-8DD645522C8A}" destId="{9BC15003-A416-4065-92DF-54018B91A243}" srcOrd="0" destOrd="0" presId="urn:microsoft.com/office/officeart/2005/8/layout/hProcess4"/>
    <dgm:cxn modelId="{6CA55C71-66B9-42C0-B6A1-A55233C96D00}" type="presOf" srcId="{A64B373C-EBD2-40C9-B5FC-EE2125A35F94}" destId="{AF9FC5AB-ECBB-4083-9A89-2AD1AAA97AC4}" srcOrd="1" destOrd="0" presId="urn:microsoft.com/office/officeart/2005/8/layout/hProcess4"/>
    <dgm:cxn modelId="{49BD7312-6A8F-4B86-8DFB-0D4FB7719189}" type="presOf" srcId="{8FE69DB0-F5D8-4AC7-845A-5BAA5E2C4C1A}" destId="{754E2321-E2B6-41CF-98F1-31322C7EE096}" srcOrd="1" destOrd="1" presId="urn:microsoft.com/office/officeart/2005/8/layout/hProcess4"/>
    <dgm:cxn modelId="{AEC01F6D-1D02-47D2-8189-663733357250}" type="presOf" srcId="{A64B373C-EBD2-40C9-B5FC-EE2125A35F94}" destId="{EE755D1B-997F-4342-981E-5F5ADC15CE78}" srcOrd="0" destOrd="0" presId="urn:microsoft.com/office/officeart/2005/8/layout/hProcess4"/>
    <dgm:cxn modelId="{0A6B6A7D-C232-4501-8322-2160595C2959}" type="presOf" srcId="{5BD26C27-E5CD-406D-B6CA-67A5008F2C0A}" destId="{297AB6ED-CA95-4BB8-AB25-DC00BEA21BA0}" srcOrd="1" destOrd="1" presId="urn:microsoft.com/office/officeart/2005/8/layout/hProcess4"/>
    <dgm:cxn modelId="{3A8A3560-DC43-4044-A855-8A16BA5FCC2C}" srcId="{0423C3D2-345C-4036-A8A0-6DB4F247B2A0}" destId="{E4B7B192-42A7-444E-81A2-6F8B26458BF0}" srcOrd="2" destOrd="0" parTransId="{80348A0C-99CB-4DA9-972A-241426A10906}" sibTransId="{5D3A50E6-7253-475D-8026-74EBF924482A}"/>
    <dgm:cxn modelId="{4AFF8DDA-2602-416D-97B5-0DC95E813D92}" srcId="{5C702DAB-35E4-469F-975C-D4E1821B03D0}" destId="{5BD26C27-E5CD-406D-B6CA-67A5008F2C0A}" srcOrd="1" destOrd="0" parTransId="{ABA05EF0-7232-4DFE-AB72-0C373E83E9DB}" sibTransId="{C3371D7F-3650-4307-80A4-284B6EF065FC}"/>
    <dgm:cxn modelId="{7485685F-E0C8-45D9-A882-0018C89C3F97}" type="presOf" srcId="{0423C3D2-345C-4036-A8A0-6DB4F247B2A0}" destId="{2EBDE35B-A13F-4399-A59C-D27498653AF3}" srcOrd="0" destOrd="0" presId="urn:microsoft.com/office/officeart/2005/8/layout/hProcess4"/>
    <dgm:cxn modelId="{E73E8610-8D7A-4D52-8778-1AC7FE38A4DE}" type="presOf" srcId="{EADA2EC0-28AA-4867-8755-8B2A0199D9CA}" destId="{1FDCB56D-EAC4-4E15-B948-1B144DA43DEC}" srcOrd="0" destOrd="0" presId="urn:microsoft.com/office/officeart/2005/8/layout/hProcess4"/>
    <dgm:cxn modelId="{6A6B2F56-D2A5-4B0C-8C48-3704EF77273E}" srcId="{EADA2EC0-28AA-4867-8755-8B2A0199D9CA}" destId="{8FE69DB0-F5D8-4AC7-845A-5BAA5E2C4C1A}" srcOrd="1" destOrd="0" parTransId="{DF5BF063-E0C3-443A-BDE4-D633824FB5D7}" sibTransId="{A7B41AF7-CAC2-4ECC-816B-EFE08D3E2BFB}"/>
    <dgm:cxn modelId="{F9B1B795-2AEE-4ECA-A729-6AEC35AB0890}" type="presOf" srcId="{E4B7B192-42A7-444E-81A2-6F8B26458BF0}" destId="{3109921F-A215-4A30-8B25-6EDCB8252506}" srcOrd="0" destOrd="0" presId="urn:microsoft.com/office/officeart/2005/8/layout/hProcess4"/>
    <dgm:cxn modelId="{2E931E84-BB86-4762-8A4D-F3B127BFC70C}" srcId="{0423C3D2-345C-4036-A8A0-6DB4F247B2A0}" destId="{EADA2EC0-28AA-4867-8755-8B2A0199D9CA}" srcOrd="1" destOrd="0" parTransId="{2906D12A-891E-4449-A31A-D329491FA1D7}" sibTransId="{C6B3DD4A-0B32-4597-B451-8DD645522C8A}"/>
    <dgm:cxn modelId="{FCB6437C-2162-411A-A554-2A5A4B75B7F4}" type="presOf" srcId="{5C702DAB-35E4-469F-975C-D4E1821B03D0}" destId="{29DDA52C-7BE4-45CD-861E-30954B0BDB7A}" srcOrd="0" destOrd="0" presId="urn:microsoft.com/office/officeart/2005/8/layout/hProcess4"/>
    <dgm:cxn modelId="{CF5B672D-61E7-4937-BEB4-B55BE04FAB5B}" srcId="{5C702DAB-35E4-469F-975C-D4E1821B03D0}" destId="{33B4A535-5BA1-4841-BC61-04C0F3451EFA}" srcOrd="0" destOrd="0" parTransId="{E2E3B584-2D1C-4FFB-BC45-EF7C2A7EE280}" sibTransId="{A8241C92-EFF6-4DD3-9B22-95770E4621E8}"/>
    <dgm:cxn modelId="{8B5BEF27-9652-444D-B313-DE12BDBD97B5}" type="presParOf" srcId="{2EBDE35B-A13F-4399-A59C-D27498653AF3}" destId="{3356FB69-5FBB-4E68-8BBA-35412CAB3CED}" srcOrd="0" destOrd="0" presId="urn:microsoft.com/office/officeart/2005/8/layout/hProcess4"/>
    <dgm:cxn modelId="{567CB80E-28CC-4D5A-BDAD-248D1B1BFEED}" type="presParOf" srcId="{2EBDE35B-A13F-4399-A59C-D27498653AF3}" destId="{9D11758B-441E-4054-9517-79E20916A9DB}" srcOrd="1" destOrd="0" presId="urn:microsoft.com/office/officeart/2005/8/layout/hProcess4"/>
    <dgm:cxn modelId="{0B27C15C-4F4E-4B26-AE62-932564E4EF7C}" type="presParOf" srcId="{2EBDE35B-A13F-4399-A59C-D27498653AF3}" destId="{A546DD1F-1DBD-4AD4-A378-20F677240A5D}" srcOrd="2" destOrd="0" presId="urn:microsoft.com/office/officeart/2005/8/layout/hProcess4"/>
    <dgm:cxn modelId="{202E3F36-C63B-4A97-90DC-F27949AB91D8}" type="presParOf" srcId="{A546DD1F-1DBD-4AD4-A378-20F677240A5D}" destId="{7AA7DBDA-8DE5-4EF6-8BCA-7698461755CB}" srcOrd="0" destOrd="0" presId="urn:microsoft.com/office/officeart/2005/8/layout/hProcess4"/>
    <dgm:cxn modelId="{F5D9A3A5-24A4-40D4-9132-CCC8D76A38E2}" type="presParOf" srcId="{7AA7DBDA-8DE5-4EF6-8BCA-7698461755CB}" destId="{452FC7E7-0299-4B8B-AE8D-339AC3753FB1}" srcOrd="0" destOrd="0" presId="urn:microsoft.com/office/officeart/2005/8/layout/hProcess4"/>
    <dgm:cxn modelId="{A01B512B-BC5F-434F-96BE-134602E4BF38}" type="presParOf" srcId="{7AA7DBDA-8DE5-4EF6-8BCA-7698461755CB}" destId="{B168DE48-C22A-4723-8F96-FFFF68E9BA04}" srcOrd="1" destOrd="0" presId="urn:microsoft.com/office/officeart/2005/8/layout/hProcess4"/>
    <dgm:cxn modelId="{58D350DE-685E-4760-8D32-1FD3B9FCC7DC}" type="presParOf" srcId="{7AA7DBDA-8DE5-4EF6-8BCA-7698461755CB}" destId="{297AB6ED-CA95-4BB8-AB25-DC00BEA21BA0}" srcOrd="2" destOrd="0" presId="urn:microsoft.com/office/officeart/2005/8/layout/hProcess4"/>
    <dgm:cxn modelId="{2FEBA2F7-58C3-41A0-BD04-50B14854EDD2}" type="presParOf" srcId="{7AA7DBDA-8DE5-4EF6-8BCA-7698461755CB}" destId="{29DDA52C-7BE4-45CD-861E-30954B0BDB7A}" srcOrd="3" destOrd="0" presId="urn:microsoft.com/office/officeart/2005/8/layout/hProcess4"/>
    <dgm:cxn modelId="{FFA25160-33EF-4655-B6F3-4E3FA25483CE}" type="presParOf" srcId="{7AA7DBDA-8DE5-4EF6-8BCA-7698461755CB}" destId="{6E0A5CAA-CA8F-4D29-9D56-6EFB01A96648}" srcOrd="4" destOrd="0" presId="urn:microsoft.com/office/officeart/2005/8/layout/hProcess4"/>
    <dgm:cxn modelId="{E652F2FA-A67E-4389-BF17-9A84B708C2BB}" type="presParOf" srcId="{A546DD1F-1DBD-4AD4-A378-20F677240A5D}" destId="{4F349C4E-E786-45D8-8DC7-8A1D3E6DA630}" srcOrd="1" destOrd="0" presId="urn:microsoft.com/office/officeart/2005/8/layout/hProcess4"/>
    <dgm:cxn modelId="{CE9A7F3F-BD02-436B-8D2A-A08F65B16066}" type="presParOf" srcId="{A546DD1F-1DBD-4AD4-A378-20F677240A5D}" destId="{17106136-3E1E-4D52-9C58-FCC063F6ABDA}" srcOrd="2" destOrd="0" presId="urn:microsoft.com/office/officeart/2005/8/layout/hProcess4"/>
    <dgm:cxn modelId="{2EE4A330-E545-4167-AF7C-2DEC1682200F}" type="presParOf" srcId="{17106136-3E1E-4D52-9C58-FCC063F6ABDA}" destId="{947C587B-1D33-4585-B5F4-63E82C6EA4B2}" srcOrd="0" destOrd="0" presId="urn:microsoft.com/office/officeart/2005/8/layout/hProcess4"/>
    <dgm:cxn modelId="{13099203-80BC-46A0-97E7-EDC8353C1B23}" type="presParOf" srcId="{17106136-3E1E-4D52-9C58-FCC063F6ABDA}" destId="{FAC1043F-529A-4773-A331-FAAB650E4C78}" srcOrd="1" destOrd="0" presId="urn:microsoft.com/office/officeart/2005/8/layout/hProcess4"/>
    <dgm:cxn modelId="{9ADC7739-1DCD-416A-BFB2-06B35ED26E0C}" type="presParOf" srcId="{17106136-3E1E-4D52-9C58-FCC063F6ABDA}" destId="{754E2321-E2B6-41CF-98F1-31322C7EE096}" srcOrd="2" destOrd="0" presId="urn:microsoft.com/office/officeart/2005/8/layout/hProcess4"/>
    <dgm:cxn modelId="{AD951E91-9F6B-4BC9-AE91-6AA65BB793B6}" type="presParOf" srcId="{17106136-3E1E-4D52-9C58-FCC063F6ABDA}" destId="{1FDCB56D-EAC4-4E15-B948-1B144DA43DEC}" srcOrd="3" destOrd="0" presId="urn:microsoft.com/office/officeart/2005/8/layout/hProcess4"/>
    <dgm:cxn modelId="{0F90E6DD-0ABF-42CC-9BDE-BB48E03EFE3C}" type="presParOf" srcId="{17106136-3E1E-4D52-9C58-FCC063F6ABDA}" destId="{90E852E2-CBE9-492D-9C5D-63707C48F207}" srcOrd="4" destOrd="0" presId="urn:microsoft.com/office/officeart/2005/8/layout/hProcess4"/>
    <dgm:cxn modelId="{1198F976-2DF8-4A5A-AEF0-957E8970200A}" type="presParOf" srcId="{A546DD1F-1DBD-4AD4-A378-20F677240A5D}" destId="{9BC15003-A416-4065-92DF-54018B91A243}" srcOrd="3" destOrd="0" presId="urn:microsoft.com/office/officeart/2005/8/layout/hProcess4"/>
    <dgm:cxn modelId="{06FA3B1E-A0D8-4485-967F-173C4263F21C}" type="presParOf" srcId="{A546DD1F-1DBD-4AD4-A378-20F677240A5D}" destId="{7F8B801D-F334-443F-B01B-7EA2F2BB2099}" srcOrd="4" destOrd="0" presId="urn:microsoft.com/office/officeart/2005/8/layout/hProcess4"/>
    <dgm:cxn modelId="{BF71F027-499F-4BBE-940F-6122D5957E81}" type="presParOf" srcId="{7F8B801D-F334-443F-B01B-7EA2F2BB2099}" destId="{825FF727-60B9-4B41-84DB-1362C56E5970}" srcOrd="0" destOrd="0" presId="urn:microsoft.com/office/officeart/2005/8/layout/hProcess4"/>
    <dgm:cxn modelId="{074968B3-4D60-46B1-BBCA-65FEAC0C350A}" type="presParOf" srcId="{7F8B801D-F334-443F-B01B-7EA2F2BB2099}" destId="{EE755D1B-997F-4342-981E-5F5ADC15CE78}" srcOrd="1" destOrd="0" presId="urn:microsoft.com/office/officeart/2005/8/layout/hProcess4"/>
    <dgm:cxn modelId="{59E80653-BA2D-430D-B583-60CF0381A72D}" type="presParOf" srcId="{7F8B801D-F334-443F-B01B-7EA2F2BB2099}" destId="{AF9FC5AB-ECBB-4083-9A89-2AD1AAA97AC4}" srcOrd="2" destOrd="0" presId="urn:microsoft.com/office/officeart/2005/8/layout/hProcess4"/>
    <dgm:cxn modelId="{89824624-94DE-411C-977C-504C4E2D11B1}" type="presParOf" srcId="{7F8B801D-F334-443F-B01B-7EA2F2BB2099}" destId="{3109921F-A215-4A30-8B25-6EDCB8252506}" srcOrd="3" destOrd="0" presId="urn:microsoft.com/office/officeart/2005/8/layout/hProcess4"/>
    <dgm:cxn modelId="{901BD144-040B-46C7-9B29-7583DE31983D}" type="presParOf" srcId="{7F8B801D-F334-443F-B01B-7EA2F2BB2099}" destId="{009AF856-F2FC-474F-ACFA-065006E7E5A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690868" cy="3726858"/>
        <a:chOff x="0" y="0"/>
        <a:chExt cx="6690868" cy="3726858"/>
      </a:xfrm>
    </dsp:grpSpPr>
    <dsp:sp modelId="{B168DE48-C22A-4723-8F96-FFFF68E9BA04}">
      <dsp:nvSpPr>
        <dsp:cNvPr id="4" name="圆角矩形 3"/>
        <dsp:cNvSpPr/>
      </dsp:nvSpPr>
      <dsp:spPr bwMode="white">
        <a:xfrm>
          <a:off x="0" y="1114659"/>
          <a:ext cx="1815659" cy="14975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0005" tIns="40005" rIns="40005" bIns="40005"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15000"/>
            </a:spcAft>
            <a:buChar char="•"/>
          </a:pPr>
          <a:r>
            <a:rPr lang="zh-CN" altLang="en-US" dirty="0" smtClean="0">
              <a:solidFill>
                <a:schemeClr val="dk1"/>
              </a:solidFill>
            </a:rPr>
            <a:t>控制电极移动</a:t>
          </a:r>
          <a:endParaRPr lang="zh-CN" altLang="en-US" dirty="0">
            <a:solidFill>
              <a:schemeClr val="dk1"/>
            </a:solidFill>
          </a:endParaRPr>
        </a:p>
        <a:p>
          <a:pPr lvl="1">
            <a:lnSpc>
              <a:spcPct val="100000"/>
            </a:lnSpc>
            <a:spcBef>
              <a:spcPct val="0"/>
            </a:spcBef>
            <a:spcAft>
              <a:spcPct val="15000"/>
            </a:spcAft>
            <a:buChar char="•"/>
          </a:pPr>
          <a:r>
            <a:rPr lang="zh-CN" altLang="en-US" dirty="0" smtClean="0">
              <a:solidFill>
                <a:schemeClr val="dk1"/>
              </a:solidFill>
            </a:rPr>
            <a:t>输出高电平</a:t>
          </a:r>
          <a:endParaRPr lang="zh-CN" altLang="en-US" dirty="0">
            <a:solidFill>
              <a:schemeClr val="dk1"/>
            </a:solidFill>
          </a:endParaRPr>
        </a:p>
      </dsp:txBody>
      <dsp:txXfrm>
        <a:off x="0" y="1114659"/>
        <a:ext cx="1815659" cy="1497539"/>
      </dsp:txXfrm>
    </dsp:sp>
    <dsp:sp modelId="{4F349C4E-E786-45D8-8DC7-8A1D3E6DA630}">
      <dsp:nvSpPr>
        <dsp:cNvPr id="6" name="形状 5"/>
        <dsp:cNvSpPr/>
      </dsp:nvSpPr>
      <dsp:spPr bwMode="white">
        <a:xfrm>
          <a:off x="1443455" y="1177208"/>
          <a:ext cx="2058169" cy="2058169"/>
        </a:xfrm>
        <a:prstGeom prst="leftCircularArrow">
          <a:avLst>
            <a:gd name="adj1" fmla="val 5000"/>
            <a:gd name="adj2" fmla="val -360000"/>
            <a:gd name="adj3" fmla="val 2272387"/>
            <a:gd name="adj4" fmla="val 9161366"/>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443455" y="1177208"/>
        <a:ext cx="2058169" cy="2058169"/>
      </dsp:txXfrm>
    </dsp:sp>
    <dsp:sp modelId="{29DDA52C-7BE4-45CD-861E-30954B0BDB7A}">
      <dsp:nvSpPr>
        <dsp:cNvPr id="5" name="圆角矩形 4"/>
        <dsp:cNvSpPr/>
      </dsp:nvSpPr>
      <dsp:spPr bwMode="white">
        <a:xfrm>
          <a:off x="403480" y="2291297"/>
          <a:ext cx="1613920" cy="64180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53340" tIns="35560" rIns="53340" bIns="3556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dirty="0" smtClean="0"/>
            <a:t>微雕管家</a:t>
          </a:r>
          <a:endParaRPr lang="zh-CN" altLang="en-US" dirty="0"/>
        </a:p>
      </dsp:txBody>
      <dsp:txXfrm>
        <a:off x="403480" y="2291297"/>
        <a:ext cx="1613920" cy="641803"/>
      </dsp:txXfrm>
    </dsp:sp>
    <dsp:sp modelId="{FAC1043F-529A-4773-A331-FAAB650E4C78}">
      <dsp:nvSpPr>
        <dsp:cNvPr id="8" name="圆角矩形 7"/>
        <dsp:cNvSpPr/>
      </dsp:nvSpPr>
      <dsp:spPr bwMode="white">
        <a:xfrm>
          <a:off x="2276212" y="1069733"/>
          <a:ext cx="1924599" cy="1587392"/>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0005" tIns="40005" rIns="40005" bIns="40005"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15000"/>
            </a:spcAft>
            <a:buChar char="•"/>
          </a:pPr>
          <a:r>
            <a:rPr lang="zh-CN" altLang="en-US" dirty="0" smtClean="0">
              <a:solidFill>
                <a:schemeClr val="dk1"/>
              </a:solidFill>
            </a:rPr>
            <a:t>判断高电平</a:t>
          </a:r>
          <a:endParaRPr lang="zh-CN" altLang="en-US" dirty="0">
            <a:solidFill>
              <a:schemeClr val="dk1"/>
            </a:solidFill>
          </a:endParaRPr>
        </a:p>
        <a:p>
          <a:pPr lvl="1">
            <a:lnSpc>
              <a:spcPct val="100000"/>
            </a:lnSpc>
            <a:spcBef>
              <a:spcPct val="0"/>
            </a:spcBef>
            <a:spcAft>
              <a:spcPct val="15000"/>
            </a:spcAft>
            <a:buChar char="•"/>
          </a:pPr>
          <a:r>
            <a:rPr lang="zh-CN" altLang="en-US" dirty="0" smtClean="0">
              <a:solidFill>
                <a:schemeClr val="dk1"/>
              </a:solidFill>
            </a:rPr>
            <a:t>记录电压</a:t>
          </a:r>
          <a:endParaRPr lang="zh-CN" altLang="en-US" dirty="0">
            <a:solidFill>
              <a:schemeClr val="dk1"/>
            </a:solidFill>
          </a:endParaRPr>
        </a:p>
      </dsp:txBody>
      <dsp:txXfrm>
        <a:off x="2276212" y="1069733"/>
        <a:ext cx="1924599" cy="1587392"/>
      </dsp:txXfrm>
    </dsp:sp>
    <dsp:sp modelId="{9BC15003-A416-4065-92DF-54018B91A243}">
      <dsp:nvSpPr>
        <dsp:cNvPr id="10" name="环形箭头 9"/>
        <dsp:cNvSpPr/>
      </dsp:nvSpPr>
      <dsp:spPr bwMode="white">
        <a:xfrm>
          <a:off x="3287288" y="112443"/>
          <a:ext cx="2337899" cy="2337899"/>
        </a:xfrm>
        <a:prstGeom prst="circularArrow">
          <a:avLst>
            <a:gd name="adj1" fmla="val 5000"/>
            <a:gd name="adj2" fmla="val 360000"/>
            <a:gd name="adj3" fmla="val 19584981"/>
            <a:gd name="adj4" fmla="val 12696003"/>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3287288" y="112443"/>
        <a:ext cx="2337899" cy="2337899"/>
      </dsp:txXfrm>
    </dsp:sp>
    <dsp:sp modelId="{1FDCB56D-EAC4-4E15-B948-1B144DA43DEC}">
      <dsp:nvSpPr>
        <dsp:cNvPr id="9" name="圆角矩形 8"/>
        <dsp:cNvSpPr/>
      </dsp:nvSpPr>
      <dsp:spPr bwMode="white">
        <a:xfrm>
          <a:off x="2703901" y="729578"/>
          <a:ext cx="1710755" cy="68031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53340" tIns="35560" rIns="53340" bIns="3556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ltLang="zh-CN" dirty="0" err="1" smtClean="0"/>
            <a:t>labview</a:t>
          </a:r>
          <a:endParaRPr lang="zh-CN" altLang="en-US" dirty="0"/>
        </a:p>
      </dsp:txBody>
      <dsp:txXfrm>
        <a:off x="2703901" y="729578"/>
        <a:ext cx="1710755" cy="680311"/>
      </dsp:txXfrm>
    </dsp:sp>
    <dsp:sp modelId="{EE755D1B-997F-4342-981E-5F5ADC15CE78}">
      <dsp:nvSpPr>
        <dsp:cNvPr id="12" name="圆角矩形 11"/>
        <dsp:cNvSpPr/>
      </dsp:nvSpPr>
      <dsp:spPr bwMode="white">
        <a:xfrm>
          <a:off x="4673469" y="1114659"/>
          <a:ext cx="1815659" cy="1497539"/>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40005" tIns="40005" rIns="40005" bIns="40005" anchor="t"/>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15000"/>
            </a:spcAft>
            <a:buChar char="•"/>
          </a:pPr>
          <a:r>
            <a:rPr lang="zh-CN" altLang="en-US" dirty="0" smtClean="0">
              <a:solidFill>
                <a:schemeClr val="dk1"/>
              </a:solidFill>
            </a:rPr>
            <a:t>后期数据处理与绘图</a:t>
          </a:r>
          <a:endParaRPr lang="zh-CN" altLang="en-US" dirty="0">
            <a:solidFill>
              <a:schemeClr val="dk1"/>
            </a:solidFill>
          </a:endParaRPr>
        </a:p>
      </dsp:txBody>
      <dsp:txXfrm>
        <a:off x="4673469" y="1114659"/>
        <a:ext cx="1815659" cy="1497539"/>
      </dsp:txXfrm>
    </dsp:sp>
    <dsp:sp modelId="{3109921F-A215-4A30-8B25-6EDCB8252506}">
      <dsp:nvSpPr>
        <dsp:cNvPr id="13" name="圆角矩形 12"/>
        <dsp:cNvSpPr/>
      </dsp:nvSpPr>
      <dsp:spPr bwMode="white">
        <a:xfrm>
          <a:off x="5076948" y="2291297"/>
          <a:ext cx="1613920" cy="641803"/>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53340" tIns="35560" rIns="53340" bIns="3556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ltLang="zh-CN" dirty="0" smtClean="0"/>
            <a:t>Python</a:t>
          </a:r>
          <a:endParaRPr lang="zh-CN" altLang="en-US" dirty="0"/>
        </a:p>
      </dsp:txBody>
      <dsp:txXfrm>
        <a:off x="5076948" y="2291297"/>
        <a:ext cx="1613920" cy="641803"/>
      </dsp:txXfrm>
    </dsp:sp>
    <dsp:sp modelId="{452FC7E7-0299-4B8B-AE8D-339AC3753FB1}">
      <dsp:nvSpPr>
        <dsp:cNvPr id="3" name="矩形 2" hidden="1"/>
        <dsp:cNvSpPr/>
      </dsp:nvSpPr>
      <dsp:spPr>
        <a:xfrm>
          <a:off x="0" y="793758"/>
          <a:ext cx="2017399" cy="2139342"/>
        </a:xfrm>
        <a:prstGeom prst="rect">
          <a:avLst/>
        </a:prstGeom>
      </dsp:spPr>
      <dsp:txXfrm>
        <a:off x="0" y="793758"/>
        <a:ext cx="2017399" cy="2139342"/>
      </dsp:txXfrm>
    </dsp:sp>
    <dsp:sp modelId="{947C587B-1D33-4585-B5F4-63E82C6EA4B2}">
      <dsp:nvSpPr>
        <dsp:cNvPr id="7" name="矩形 6" hidden="1"/>
        <dsp:cNvSpPr/>
      </dsp:nvSpPr>
      <dsp:spPr>
        <a:xfrm>
          <a:off x="2276212" y="729578"/>
          <a:ext cx="2138443" cy="2267702"/>
        </a:xfrm>
        <a:prstGeom prst="rect">
          <a:avLst/>
        </a:prstGeom>
      </dsp:spPr>
      <dsp:txXfrm>
        <a:off x="2276212" y="729578"/>
        <a:ext cx="2138443" cy="2267702"/>
      </dsp:txXfrm>
    </dsp:sp>
    <dsp:sp modelId="{825FF727-60B9-4B41-84DB-1362C56E5970}">
      <dsp:nvSpPr>
        <dsp:cNvPr id="11" name="矩形 10" hidden="1"/>
        <dsp:cNvSpPr/>
      </dsp:nvSpPr>
      <dsp:spPr>
        <a:xfrm>
          <a:off x="4673469" y="793758"/>
          <a:ext cx="2017399" cy="2139342"/>
        </a:xfrm>
        <a:prstGeom prst="rect">
          <a:avLst/>
        </a:prstGeom>
      </dsp:spPr>
      <dsp:txXfrm>
        <a:off x="4673469" y="793758"/>
        <a:ext cx="2017399" cy="21393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F0F844C-7A6C-4488-A0D0-CF56F3AA2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6DC8A0-A968-4D5D-AD9E-34936630990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F0F844C-7A6C-4488-A0D0-CF56F3AA2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6DC8A0-A968-4D5D-AD9E-34936630990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F0F844C-7A6C-4488-A0D0-CF56F3AA2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6DC8A0-A968-4D5D-AD9E-34936630990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F0F844C-7A6C-4488-A0D0-CF56F3AA2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6DC8A0-A968-4D5D-AD9E-34936630990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F0F844C-7A6C-4488-A0D0-CF56F3AA2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6DC8A0-A968-4D5D-AD9E-34936630990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F0F844C-7A6C-4488-A0D0-CF56F3AA2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6DC8A0-A968-4D5D-AD9E-34936630990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F0F844C-7A6C-4488-A0D0-CF56F3AA2AF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06DC8A0-A968-4D5D-AD9E-34936630990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F0F844C-7A6C-4488-A0D0-CF56F3AA2AF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06DC8A0-A968-4D5D-AD9E-34936630990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0F844C-7A6C-4488-A0D0-CF56F3AA2AF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06DC8A0-A968-4D5D-AD9E-34936630990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F0F844C-7A6C-4488-A0D0-CF56F3AA2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6DC8A0-A968-4D5D-AD9E-34936630990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F0F844C-7A6C-4488-A0D0-CF56F3AA2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6DC8A0-A968-4D5D-AD9E-34936630990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0F844C-7A6C-4488-A0D0-CF56F3AA2AF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DC8A0-A968-4D5D-AD9E-34936630990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1.png"/><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32.emf"/><Relationship Id="rId2" Type="http://schemas.openxmlformats.org/officeDocument/2006/relationships/image" Target="../media/image2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22.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44.png"/><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6.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jpeg"/><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653140"/>
            <a:ext cx="1397726"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04764" y="774163"/>
            <a:ext cx="10368945" cy="6047120"/>
          </a:xfrm>
          <a:prstGeom prst="rect">
            <a:avLst/>
          </a:prstGeom>
        </p:spPr>
      </p:pic>
      <p:sp>
        <p:nvSpPr>
          <p:cNvPr id="14" name="矩形 13"/>
          <p:cNvSpPr/>
          <p:nvPr/>
        </p:nvSpPr>
        <p:spPr>
          <a:xfrm>
            <a:off x="3334871" y="653140"/>
            <a:ext cx="8857128"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7444" y="503198"/>
            <a:ext cx="1397727" cy="602071"/>
          </a:xfrm>
          <a:prstGeom prst="rect">
            <a:avLst/>
          </a:prstGeom>
        </p:spPr>
      </p:pic>
      <p:sp>
        <p:nvSpPr>
          <p:cNvPr id="19" name="文本框 18"/>
          <p:cNvSpPr txBox="1"/>
          <p:nvPr/>
        </p:nvSpPr>
        <p:spPr>
          <a:xfrm>
            <a:off x="1274675" y="2709937"/>
            <a:ext cx="6938118" cy="1723549"/>
          </a:xfrm>
          <a:prstGeom prst="rect">
            <a:avLst/>
          </a:prstGeom>
          <a:noFill/>
        </p:spPr>
        <p:txBody>
          <a:bodyPr wrap="none" rtlCol="0">
            <a:spAutoFit/>
          </a:bodyPr>
          <a:lstStyle/>
          <a:p>
            <a:r>
              <a:rPr lang="zh-CN" altLang="en-US" sz="6600" b="1" dirty="0" smtClean="0"/>
              <a:t>等势线</a:t>
            </a:r>
            <a:r>
              <a:rPr lang="en-US" altLang="zh-CN" sz="4000" b="1" dirty="0">
                <a:latin typeface="等线" panose="02010600030101010101" pitchFamily="2" charset="-122"/>
                <a:ea typeface="等线" panose="02010600030101010101" pitchFamily="2" charset="-122"/>
              </a:rPr>
              <a:t>Equipotential Line</a:t>
            </a:r>
            <a:br>
              <a:rPr lang="en-US" altLang="zh-CN" sz="4000" dirty="0" smtClean="0"/>
            </a:br>
            <a:endParaRPr lang="zh-CN" altLang="en-US" sz="4000" b="1" spc="600" dirty="0">
              <a:solidFill>
                <a:schemeClr val="tx1">
                  <a:lumMod val="65000"/>
                  <a:lumOff val="35000"/>
                </a:schemeClr>
              </a:solidFill>
              <a:latin typeface="Century Gothic" panose="020B0502020202020204" pitchFamily="34" charset="0"/>
            </a:endParaRPr>
          </a:p>
        </p:txBody>
      </p:sp>
      <p:cxnSp>
        <p:nvCxnSpPr>
          <p:cNvPr id="3" name="直接连接符 2"/>
          <p:cNvCxnSpPr/>
          <p:nvPr/>
        </p:nvCxnSpPr>
        <p:spPr>
          <a:xfrm>
            <a:off x="3118323" y="4193892"/>
            <a:ext cx="5601288" cy="0"/>
          </a:xfrm>
          <a:prstGeom prst="line">
            <a:avLst/>
          </a:prstGeom>
          <a:ln w="38100">
            <a:solidFill>
              <a:srgbClr val="0E419C"/>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96618" y="4314916"/>
            <a:ext cx="4288229" cy="830997"/>
          </a:xfrm>
          <a:prstGeom prst="rect">
            <a:avLst/>
          </a:prstGeom>
          <a:noFill/>
        </p:spPr>
        <p:txBody>
          <a:bodyPr wrap="square" rtlCol="0">
            <a:spAutoFit/>
          </a:bodyPr>
          <a:lstStyle/>
          <a:p>
            <a:r>
              <a:rPr lang="zh-CN" altLang="en-US" sz="2400" dirty="0"/>
              <a:t>范宁玥 黄腾 </a:t>
            </a:r>
            <a:r>
              <a:rPr lang="zh-CN" altLang="en-US" sz="2400" dirty="0" smtClean="0"/>
              <a:t>吴苜</a:t>
            </a:r>
            <a:r>
              <a:rPr lang="zh-CN" altLang="en-US" sz="2400" dirty="0"/>
              <a:t>饶</a:t>
            </a:r>
            <a:endParaRPr lang="zh-CN" altLang="zh-CN" sz="2400" dirty="0"/>
          </a:p>
          <a:p>
            <a:endParaRPr lang="zh-CN" altLang="en-US" sz="2400" dirty="0"/>
          </a:p>
        </p:txBody>
      </p:sp>
      <p:sp>
        <p:nvSpPr>
          <p:cNvPr id="4" name="文本框 3"/>
          <p:cNvSpPr txBox="1"/>
          <p:nvPr/>
        </p:nvSpPr>
        <p:spPr>
          <a:xfrm>
            <a:off x="113648" y="6318504"/>
            <a:ext cx="585216" cy="430887"/>
          </a:xfrm>
          <a:prstGeom prst="rect">
            <a:avLst/>
          </a:prstGeom>
          <a:noFill/>
        </p:spPr>
        <p:txBody>
          <a:bodyPr wrap="square" rtlCol="0">
            <a:spAutoFit/>
          </a:bodyPr>
          <a:lstStyle/>
          <a:p>
            <a:r>
              <a:rPr lang="en-US" altLang="zh-CN" sz="2200" dirty="0" smtClean="0"/>
              <a:t>1</a:t>
            </a:r>
            <a:endParaRPr lang="zh-CN" alt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055870" y="716915"/>
            <a:ext cx="5454650" cy="2362200"/>
            <a:chOff x="7996" y="1189"/>
            <a:chExt cx="8590" cy="3720"/>
          </a:xfrm>
        </p:grpSpPr>
        <p:pic>
          <p:nvPicPr>
            <p:cNvPr id="6" name="图片 5"/>
            <p:cNvPicPr>
              <a:picLocks noChangeAspect="1"/>
            </p:cNvPicPr>
            <p:nvPr/>
          </p:nvPicPr>
          <p:blipFill>
            <a:blip r:embed="rId1"/>
            <a:stretch>
              <a:fillRect/>
            </a:stretch>
          </p:blipFill>
          <p:spPr>
            <a:xfrm>
              <a:off x="7996" y="1189"/>
              <a:ext cx="8390" cy="3720"/>
            </a:xfrm>
            <a:prstGeom prst="rect">
              <a:avLst/>
            </a:prstGeom>
          </p:spPr>
        </p:pic>
        <p:sp>
          <p:nvSpPr>
            <p:cNvPr id="7" name="文本框 6"/>
            <p:cNvSpPr txBox="1"/>
            <p:nvPr/>
          </p:nvSpPr>
          <p:spPr>
            <a:xfrm>
              <a:off x="8209" y="1338"/>
              <a:ext cx="512" cy="580"/>
            </a:xfrm>
            <a:prstGeom prst="rect">
              <a:avLst/>
            </a:prstGeom>
            <a:noFill/>
          </p:spPr>
          <p:txBody>
            <a:bodyPr wrap="square" rtlCol="0">
              <a:spAutoFit/>
            </a:bodyPr>
            <a:p>
              <a:r>
                <a:rPr lang="en-US" altLang="zh-CN"/>
                <a:t>V</a:t>
              </a:r>
              <a:endParaRPr lang="en-US" altLang="zh-CN"/>
            </a:p>
          </p:txBody>
        </p:sp>
        <p:sp>
          <p:nvSpPr>
            <p:cNvPr id="8" name="文本框 7"/>
            <p:cNvSpPr txBox="1"/>
            <p:nvPr/>
          </p:nvSpPr>
          <p:spPr>
            <a:xfrm>
              <a:off x="15826" y="4021"/>
              <a:ext cx="761" cy="580"/>
            </a:xfrm>
            <a:prstGeom prst="rect">
              <a:avLst/>
            </a:prstGeom>
            <a:noFill/>
          </p:spPr>
          <p:txBody>
            <a:bodyPr wrap="square" rtlCol="0">
              <a:spAutoFit/>
            </a:bodyPr>
            <a:p>
              <a:r>
                <a:rPr lang="en-US" altLang="zh-CN"/>
                <a:t>cm</a:t>
              </a:r>
              <a:endParaRPr lang="en-US" altLang="zh-CN"/>
            </a:p>
          </p:txBody>
        </p:sp>
      </p:grpSp>
      <p:grpSp>
        <p:nvGrpSpPr>
          <p:cNvPr id="24" name="组合 23"/>
          <p:cNvGrpSpPr/>
          <p:nvPr/>
        </p:nvGrpSpPr>
        <p:grpSpPr>
          <a:xfrm>
            <a:off x="5433060" y="3343910"/>
            <a:ext cx="4400026" cy="2686050"/>
            <a:chOff x="6791" y="1194"/>
            <a:chExt cx="11790" cy="6536"/>
          </a:xfrm>
        </p:grpSpPr>
        <p:pic>
          <p:nvPicPr>
            <p:cNvPr id="13" name="图片 12"/>
            <p:cNvPicPr>
              <a:picLocks noChangeAspect="1"/>
            </p:cNvPicPr>
            <p:nvPr/>
          </p:nvPicPr>
          <p:blipFill>
            <a:blip r:embed="rId2"/>
            <a:stretch>
              <a:fillRect/>
            </a:stretch>
          </p:blipFill>
          <p:spPr>
            <a:xfrm>
              <a:off x="6791" y="1194"/>
              <a:ext cx="11788" cy="6536"/>
            </a:xfrm>
            <a:prstGeom prst="rect">
              <a:avLst/>
            </a:prstGeom>
          </p:spPr>
        </p:pic>
        <p:sp>
          <p:nvSpPr>
            <p:cNvPr id="14" name="文本框 13"/>
            <p:cNvSpPr txBox="1"/>
            <p:nvPr/>
          </p:nvSpPr>
          <p:spPr>
            <a:xfrm>
              <a:off x="7335" y="2906"/>
              <a:ext cx="871" cy="896"/>
            </a:xfrm>
            <a:prstGeom prst="rect">
              <a:avLst/>
            </a:prstGeom>
            <a:noFill/>
          </p:spPr>
          <p:txBody>
            <a:bodyPr wrap="square" rtlCol="0">
              <a:spAutoFit/>
            </a:bodyPr>
            <a:p>
              <a:r>
                <a:rPr lang="en-US" altLang="zh-CN"/>
                <a:t>V</a:t>
              </a:r>
              <a:endParaRPr lang="en-US" altLang="zh-CN"/>
            </a:p>
          </p:txBody>
        </p:sp>
        <p:sp>
          <p:nvSpPr>
            <p:cNvPr id="22" name="文本框 21"/>
            <p:cNvSpPr txBox="1"/>
            <p:nvPr/>
          </p:nvSpPr>
          <p:spPr>
            <a:xfrm>
              <a:off x="17286" y="5967"/>
              <a:ext cx="1295" cy="896"/>
            </a:xfrm>
            <a:prstGeom prst="rect">
              <a:avLst/>
            </a:prstGeom>
            <a:noFill/>
          </p:spPr>
          <p:txBody>
            <a:bodyPr wrap="square" rtlCol="0">
              <a:spAutoFit/>
            </a:bodyPr>
            <a:p>
              <a:r>
                <a:rPr lang="en-US" altLang="zh-CN"/>
                <a:t>cm</a:t>
              </a:r>
              <a:endParaRPr lang="en-US" altLang="zh-CN"/>
            </a:p>
          </p:txBody>
        </p:sp>
      </p:grpSp>
      <p:grpSp>
        <p:nvGrpSpPr>
          <p:cNvPr id="2" name="组合 1"/>
          <p:cNvGrpSpPr/>
          <p:nvPr/>
        </p:nvGrpSpPr>
        <p:grpSpPr>
          <a:xfrm>
            <a:off x="0" y="118848"/>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94129" y="256149"/>
            <a:ext cx="4526280" cy="583565"/>
          </a:xfrm>
          <a:prstGeom prst="rect">
            <a:avLst/>
          </a:prstGeom>
          <a:noFill/>
        </p:spPr>
        <p:txBody>
          <a:bodyPr wrap="none" rtlCol="0">
            <a:spAutoFit/>
          </a:bodyPr>
          <a:lstStyle/>
          <a:p>
            <a:r>
              <a:rPr lang="zh-CN" altLang="en-US" sz="3200" spc="600" dirty="0" smtClean="0">
                <a:solidFill>
                  <a:schemeClr val="bg1"/>
                </a:solidFill>
                <a:latin typeface="Adobe Gothic Std B" panose="020B0800000000000000" pitchFamily="34" charset="-128"/>
              </a:rPr>
              <a:t>理论建模</a:t>
            </a:r>
            <a:r>
              <a:rPr lang="en-US" altLang="zh-CN" sz="3200" spc="600" dirty="0" smtClean="0">
                <a:solidFill>
                  <a:schemeClr val="bg1"/>
                </a:solidFill>
                <a:latin typeface="Adobe Gothic Std B" panose="020B0800000000000000" pitchFamily="34" charset="-128"/>
              </a:rPr>
              <a:t>—</a:t>
            </a:r>
            <a:r>
              <a:rPr lang="zh-CN" altLang="en-US" sz="3200" spc="600" dirty="0" smtClean="0">
                <a:solidFill>
                  <a:schemeClr val="bg1"/>
                </a:solidFill>
                <a:latin typeface="Adobe Gothic Std B" panose="020B0800000000000000" pitchFamily="34" charset="-128"/>
              </a:rPr>
              <a:t>绝缘边界</a:t>
            </a:r>
            <a:endParaRPr lang="zh-CN" altLang="en-US" sz="3200" spc="600" dirty="0" smtClean="0">
              <a:solidFill>
                <a:schemeClr val="bg1"/>
              </a:solidFill>
              <a:latin typeface="Adobe Gothic Std B" panose="020B0800000000000000" pitchFamily="34" charset="-128"/>
            </a:endParaRPr>
          </a:p>
        </p:txBody>
      </p:sp>
      <p:sp>
        <p:nvSpPr>
          <p:cNvPr id="18" name="文本框 17"/>
          <p:cNvSpPr txBox="1"/>
          <p:nvPr/>
        </p:nvSpPr>
        <p:spPr>
          <a:xfrm>
            <a:off x="113648" y="6318504"/>
            <a:ext cx="585216" cy="429895"/>
          </a:xfrm>
          <a:prstGeom prst="rect">
            <a:avLst/>
          </a:prstGeom>
          <a:noFill/>
        </p:spPr>
        <p:txBody>
          <a:bodyPr wrap="square" rtlCol="0">
            <a:spAutoFit/>
          </a:bodyPr>
          <a:lstStyle/>
          <a:p>
            <a:r>
              <a:rPr lang="en-US" altLang="zh-CN" sz="2200" dirty="0"/>
              <a:t>10</a:t>
            </a:r>
            <a:endParaRPr lang="en-US" altLang="zh-CN" sz="2200" dirty="0"/>
          </a:p>
        </p:txBody>
      </p:sp>
      <p:sp>
        <p:nvSpPr>
          <p:cNvPr id="12" name="文本框 11"/>
          <p:cNvSpPr txBox="1"/>
          <p:nvPr/>
        </p:nvSpPr>
        <p:spPr>
          <a:xfrm>
            <a:off x="5250815" y="5877560"/>
            <a:ext cx="4937760" cy="645160"/>
          </a:xfrm>
          <a:prstGeom prst="rect">
            <a:avLst/>
          </a:prstGeom>
          <a:noFill/>
        </p:spPr>
        <p:txBody>
          <a:bodyPr wrap="square" rtlCol="0">
            <a:spAutoFit/>
          </a:bodyPr>
          <a:p>
            <a:pPr indent="0">
              <a:buFont typeface="Arial" panose="020B0604020202020204" pitchFamily="34" charset="0"/>
              <a:buNone/>
            </a:pPr>
            <a:r>
              <a:rPr lang="zh-CN" altLang="en-US"/>
              <a:t>实验值与经绝缘边界修正过的模型比较：</a:t>
            </a:r>
            <a:endParaRPr lang="zh-CN" altLang="en-US"/>
          </a:p>
          <a:p>
            <a:pPr marL="285750" indent="-285750">
              <a:buFont typeface="Arial" panose="020B0604020202020204" pitchFamily="34" charset="0"/>
              <a:buChar char="•"/>
            </a:pPr>
            <a:r>
              <a:rPr lang="zh-CN" altLang="en-US"/>
              <a:t>修正效果不明显，靠近电极处仍有明显偏离，</a:t>
            </a:r>
            <a:endParaRPr lang="zh-CN" altLang="en-US"/>
          </a:p>
        </p:txBody>
      </p:sp>
      <p:pic>
        <p:nvPicPr>
          <p:cNvPr id="3" name="图片 2"/>
          <p:cNvPicPr>
            <a:picLocks noChangeAspect="1"/>
          </p:cNvPicPr>
          <p:nvPr/>
        </p:nvPicPr>
        <p:blipFill>
          <a:blip r:embed="rId4"/>
          <a:stretch>
            <a:fillRect/>
          </a:stretch>
        </p:blipFill>
        <p:spPr>
          <a:xfrm>
            <a:off x="480695" y="3769360"/>
            <a:ext cx="4362450" cy="2821940"/>
          </a:xfrm>
          <a:prstGeom prst="rect">
            <a:avLst/>
          </a:prstGeom>
        </p:spPr>
      </p:pic>
      <p:sp>
        <p:nvSpPr>
          <p:cNvPr id="16" name="文本框 15"/>
          <p:cNvSpPr txBox="1"/>
          <p:nvPr/>
        </p:nvSpPr>
        <p:spPr>
          <a:xfrm>
            <a:off x="5410200" y="3079115"/>
            <a:ext cx="5122545" cy="922020"/>
          </a:xfrm>
          <a:prstGeom prst="rect">
            <a:avLst/>
          </a:prstGeom>
          <a:noFill/>
        </p:spPr>
        <p:txBody>
          <a:bodyPr wrap="square" rtlCol="0">
            <a:spAutoFit/>
          </a:bodyPr>
          <a:p>
            <a:pPr indent="0">
              <a:buFont typeface="Arial" panose="020B0604020202020204" pitchFamily="34" charset="0"/>
              <a:buNone/>
            </a:pPr>
            <a:r>
              <a:rPr lang="zh-CN" altLang="en-US"/>
              <a:t>开放边界模拟值与经绝缘边界修正过的模型比较：</a:t>
            </a:r>
            <a:endParaRPr lang="zh-CN" altLang="en-US"/>
          </a:p>
          <a:p>
            <a:pPr marL="285750" indent="-285750">
              <a:buFont typeface="Arial" panose="020B0604020202020204" pitchFamily="34" charset="0"/>
              <a:buChar char="•"/>
            </a:pPr>
            <a:r>
              <a:rPr lang="zh-CN" altLang="en-US"/>
              <a:t>绝缘边界造成了边缘处和靠近电极处较为明显的电势变化</a:t>
            </a:r>
            <a:endParaRPr lang="zh-CN" altLang="en-US"/>
          </a:p>
        </p:txBody>
      </p:sp>
      <p:grpSp>
        <p:nvGrpSpPr>
          <p:cNvPr id="20" name="组合 19"/>
          <p:cNvGrpSpPr/>
          <p:nvPr/>
        </p:nvGrpSpPr>
        <p:grpSpPr>
          <a:xfrm>
            <a:off x="438150" y="899795"/>
            <a:ext cx="3997960" cy="2869565"/>
            <a:chOff x="690" y="1417"/>
            <a:chExt cx="6296" cy="4519"/>
          </a:xfrm>
        </p:grpSpPr>
        <p:sp>
          <p:nvSpPr>
            <p:cNvPr id="11" name="文本框 10"/>
            <p:cNvSpPr txBox="1"/>
            <p:nvPr/>
          </p:nvSpPr>
          <p:spPr>
            <a:xfrm>
              <a:off x="1158" y="5356"/>
              <a:ext cx="5361" cy="580"/>
            </a:xfrm>
            <a:prstGeom prst="rect">
              <a:avLst/>
            </a:prstGeom>
            <a:noFill/>
          </p:spPr>
          <p:txBody>
            <a:bodyPr wrap="square" rtlCol="0">
              <a:spAutoFit/>
            </a:bodyPr>
            <a:p>
              <a:r>
                <a:rPr lang="en-US" altLang="zh-CN" dirty="0" smtClean="0"/>
                <a:t>20220228 </a:t>
              </a:r>
              <a:r>
                <a:rPr lang="zh-CN" altLang="en-US" dirty="0" smtClean="0"/>
                <a:t>数据量</a:t>
              </a:r>
              <a:r>
                <a:rPr lang="zh-CN" altLang="en-US" dirty="0"/>
                <a:t>（</a:t>
              </a:r>
              <a:r>
                <a:rPr lang="en-US" altLang="zh-CN" dirty="0"/>
                <a:t>9</a:t>
              </a:r>
              <a:r>
                <a:rPr lang="en-US" altLang="zh-CN" dirty="0"/>
                <a:t>+1+9</a:t>
              </a:r>
              <a:r>
                <a:rPr lang="zh-CN" altLang="en-US" dirty="0"/>
                <a:t>）*</a:t>
              </a:r>
              <a:r>
                <a:rPr lang="en-US" altLang="zh-CN" dirty="0"/>
                <a:t>39</a:t>
              </a:r>
              <a:endParaRPr lang="zh-CN" altLang="en-US" dirty="0"/>
            </a:p>
          </p:txBody>
        </p:sp>
        <p:pic>
          <p:nvPicPr>
            <p:cNvPr id="19" name="图片 18"/>
            <p:cNvPicPr>
              <a:picLocks noChangeAspect="1"/>
            </p:cNvPicPr>
            <p:nvPr/>
          </p:nvPicPr>
          <p:blipFill>
            <a:blip r:embed="rId5"/>
            <a:stretch>
              <a:fillRect/>
            </a:stretch>
          </p:blipFill>
          <p:spPr>
            <a:xfrm>
              <a:off x="690" y="1417"/>
              <a:ext cx="6296" cy="3849"/>
            </a:xfrm>
            <a:prstGeom prst="rect">
              <a:avLst/>
            </a:prstGeom>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8848"/>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94129" y="256149"/>
            <a:ext cx="4526280" cy="583565"/>
          </a:xfrm>
          <a:prstGeom prst="rect">
            <a:avLst/>
          </a:prstGeom>
          <a:noFill/>
        </p:spPr>
        <p:txBody>
          <a:bodyPr wrap="none" rtlCol="0">
            <a:spAutoFit/>
          </a:bodyPr>
          <a:lstStyle/>
          <a:p>
            <a:r>
              <a:rPr lang="zh-CN" altLang="en-US" sz="3200" spc="600" dirty="0" smtClean="0">
                <a:solidFill>
                  <a:schemeClr val="bg1"/>
                </a:solidFill>
                <a:latin typeface="Adobe Gothic Std B" panose="020B0800000000000000" pitchFamily="34" charset="-128"/>
              </a:rPr>
              <a:t>理论建模</a:t>
            </a:r>
            <a:r>
              <a:rPr lang="en-US" altLang="zh-CN" sz="3200" spc="600" dirty="0" smtClean="0">
                <a:solidFill>
                  <a:schemeClr val="bg1"/>
                </a:solidFill>
                <a:latin typeface="Adobe Gothic Std B" panose="020B0800000000000000" pitchFamily="34" charset="-128"/>
              </a:rPr>
              <a:t>—</a:t>
            </a:r>
            <a:r>
              <a:rPr lang="zh-CN" altLang="en-US" sz="3200" spc="600" dirty="0" smtClean="0">
                <a:solidFill>
                  <a:schemeClr val="bg1"/>
                </a:solidFill>
                <a:latin typeface="Adobe Gothic Std B" panose="020B0800000000000000" pitchFamily="34" charset="-128"/>
              </a:rPr>
              <a:t>探针伸入</a:t>
            </a:r>
            <a:endParaRPr lang="zh-CN" altLang="en-US" sz="3200" spc="600" dirty="0" smtClean="0">
              <a:solidFill>
                <a:schemeClr val="bg1"/>
              </a:solidFill>
              <a:latin typeface="Adobe Gothic Std B" panose="020B0800000000000000" pitchFamily="34" charset="-128"/>
            </a:endParaRPr>
          </a:p>
        </p:txBody>
      </p:sp>
      <p:sp>
        <p:nvSpPr>
          <p:cNvPr id="18" name="文本框 17"/>
          <p:cNvSpPr txBox="1"/>
          <p:nvPr/>
        </p:nvSpPr>
        <p:spPr>
          <a:xfrm>
            <a:off x="113648" y="6318504"/>
            <a:ext cx="585216" cy="429895"/>
          </a:xfrm>
          <a:prstGeom prst="rect">
            <a:avLst/>
          </a:prstGeom>
          <a:noFill/>
        </p:spPr>
        <p:txBody>
          <a:bodyPr wrap="square" rtlCol="0">
            <a:spAutoFit/>
          </a:bodyPr>
          <a:lstStyle/>
          <a:p>
            <a:r>
              <a:rPr lang="en-US" altLang="zh-CN" sz="2200" dirty="0"/>
              <a:t>11</a:t>
            </a:r>
            <a:endParaRPr lang="en-US" altLang="zh-CN" sz="2200" dirty="0"/>
          </a:p>
        </p:txBody>
      </p:sp>
      <p:grpSp>
        <p:nvGrpSpPr>
          <p:cNvPr id="20" name="组合 19"/>
          <p:cNvGrpSpPr/>
          <p:nvPr/>
        </p:nvGrpSpPr>
        <p:grpSpPr>
          <a:xfrm>
            <a:off x="438150" y="899795"/>
            <a:ext cx="3997960" cy="2869565"/>
            <a:chOff x="690" y="1417"/>
            <a:chExt cx="6296" cy="4519"/>
          </a:xfrm>
        </p:grpSpPr>
        <p:sp>
          <p:nvSpPr>
            <p:cNvPr id="11" name="文本框 10"/>
            <p:cNvSpPr txBox="1"/>
            <p:nvPr/>
          </p:nvSpPr>
          <p:spPr>
            <a:xfrm>
              <a:off x="1158" y="5356"/>
              <a:ext cx="5361" cy="580"/>
            </a:xfrm>
            <a:prstGeom prst="rect">
              <a:avLst/>
            </a:prstGeom>
            <a:noFill/>
          </p:spPr>
          <p:txBody>
            <a:bodyPr wrap="square" rtlCol="0">
              <a:spAutoFit/>
            </a:bodyPr>
            <a:p>
              <a:r>
                <a:rPr lang="en-US" altLang="zh-CN" dirty="0" smtClean="0"/>
                <a:t>20220228 </a:t>
              </a:r>
              <a:r>
                <a:rPr lang="zh-CN" altLang="en-US" dirty="0" smtClean="0"/>
                <a:t>数据量</a:t>
              </a:r>
              <a:r>
                <a:rPr lang="zh-CN" altLang="en-US" dirty="0"/>
                <a:t>（</a:t>
              </a:r>
              <a:r>
                <a:rPr lang="en-US" altLang="zh-CN" dirty="0"/>
                <a:t>9</a:t>
              </a:r>
              <a:r>
                <a:rPr lang="en-US" altLang="zh-CN" dirty="0"/>
                <a:t>+1+9</a:t>
              </a:r>
              <a:r>
                <a:rPr lang="zh-CN" altLang="en-US" dirty="0"/>
                <a:t>）*</a:t>
              </a:r>
              <a:r>
                <a:rPr lang="en-US" altLang="zh-CN" dirty="0"/>
                <a:t>39</a:t>
              </a:r>
              <a:endParaRPr lang="zh-CN" altLang="en-US" dirty="0"/>
            </a:p>
          </p:txBody>
        </p:sp>
        <p:pic>
          <p:nvPicPr>
            <p:cNvPr id="19" name="图片 18"/>
            <p:cNvPicPr>
              <a:picLocks noChangeAspect="1"/>
            </p:cNvPicPr>
            <p:nvPr/>
          </p:nvPicPr>
          <p:blipFill>
            <a:blip r:embed="rId2"/>
            <a:stretch>
              <a:fillRect/>
            </a:stretch>
          </p:blipFill>
          <p:spPr>
            <a:xfrm>
              <a:off x="690" y="1417"/>
              <a:ext cx="6296" cy="3849"/>
            </a:xfrm>
            <a:prstGeom prst="rect">
              <a:avLst/>
            </a:prstGeom>
          </p:spPr>
        </p:pic>
      </p:grpSp>
      <p:pic>
        <p:nvPicPr>
          <p:cNvPr id="9" name="图片 8"/>
          <p:cNvPicPr>
            <a:picLocks noChangeAspect="1"/>
          </p:cNvPicPr>
          <p:nvPr/>
        </p:nvPicPr>
        <p:blipFill>
          <a:blip r:embed="rId3"/>
          <a:stretch>
            <a:fillRect/>
          </a:stretch>
        </p:blipFill>
        <p:spPr>
          <a:xfrm>
            <a:off x="5724525" y="899795"/>
            <a:ext cx="5174615" cy="3978910"/>
          </a:xfrm>
          <a:prstGeom prst="rect">
            <a:avLst/>
          </a:prstGeom>
        </p:spPr>
      </p:pic>
      <p:sp>
        <p:nvSpPr>
          <p:cNvPr id="10" name="文本框 9"/>
          <p:cNvSpPr txBox="1"/>
          <p:nvPr/>
        </p:nvSpPr>
        <p:spPr>
          <a:xfrm>
            <a:off x="6450965" y="4714240"/>
            <a:ext cx="4697730" cy="368300"/>
          </a:xfrm>
          <a:prstGeom prst="rect">
            <a:avLst/>
          </a:prstGeom>
          <a:noFill/>
        </p:spPr>
        <p:txBody>
          <a:bodyPr wrap="square" rtlCol="0">
            <a:spAutoFit/>
          </a:bodyPr>
          <a:p>
            <a:r>
              <a:rPr lang="en-US" altLang="zh-CN" dirty="0"/>
              <a:t>X</a:t>
            </a:r>
            <a:r>
              <a:rPr lang="zh-CN" altLang="en-US" dirty="0"/>
              <a:t>轴上两电极之间点有无探针的模拟值对比图</a:t>
            </a:r>
            <a:endParaRPr lang="zh-CN" altLang="en-US" dirty="0"/>
          </a:p>
        </p:txBody>
      </p:sp>
      <p:sp>
        <p:nvSpPr>
          <p:cNvPr id="21" name="文本框 20"/>
          <p:cNvSpPr txBox="1"/>
          <p:nvPr/>
        </p:nvSpPr>
        <p:spPr>
          <a:xfrm>
            <a:off x="6704965" y="5210175"/>
            <a:ext cx="3404235" cy="922020"/>
          </a:xfrm>
          <a:prstGeom prst="rect">
            <a:avLst/>
          </a:prstGeom>
          <a:noFill/>
        </p:spPr>
        <p:txBody>
          <a:bodyPr wrap="square" rtlCol="0">
            <a:spAutoFit/>
          </a:bodyPr>
          <a:p>
            <a:r>
              <a:rPr lang="zh-CN" altLang="en-US" dirty="0"/>
              <a:t>平均差值</a:t>
            </a:r>
            <a:r>
              <a:rPr lang="en-US" altLang="zh-CN" dirty="0"/>
              <a:t>=</a:t>
            </a:r>
            <a:r>
              <a:rPr lang="en-US">
                <a:solidFill>
                  <a:srgbClr val="000000"/>
                </a:solidFill>
                <a:latin typeface="宋体" panose="02010600030101010101" pitchFamily="2" charset="-122"/>
                <a:sym typeface="+mn-ea"/>
              </a:rPr>
              <a:t>0.0014</a:t>
            </a:r>
            <a:endParaRPr lang="en-US">
              <a:solidFill>
                <a:srgbClr val="000000"/>
              </a:solidFill>
              <a:latin typeface="宋体" panose="02010600030101010101" pitchFamily="2" charset="-122"/>
              <a:sym typeface="+mn-ea"/>
            </a:endParaRPr>
          </a:p>
          <a:p>
            <a:r>
              <a:rPr lang="zh-CN" altLang="en-US" b="0">
                <a:solidFill>
                  <a:srgbClr val="000000"/>
                </a:solidFill>
                <a:latin typeface="宋体" panose="02010600030101010101" pitchFamily="2" charset="-122"/>
              </a:rPr>
              <a:t>目前精确度下可忽略</a:t>
            </a:r>
            <a:endParaRPr lang="en-US" altLang="en-US" b="0">
              <a:solidFill>
                <a:srgbClr val="000000"/>
              </a:solidFill>
              <a:latin typeface="宋体" panose="02010600030101010101" pitchFamily="2" charset="-122"/>
            </a:endParaRPr>
          </a:p>
          <a:p>
            <a:endParaRPr lang="en-US" altLang="en-US" b="0" dirty="0">
              <a:solidFill>
                <a:srgbClr val="000000"/>
              </a:solidFill>
              <a:latin typeface="宋体" panose="02010600030101010101" pitchFamily="2" charset="-122"/>
            </a:endParaRPr>
          </a:p>
        </p:txBody>
      </p:sp>
      <p:graphicFrame>
        <p:nvGraphicFramePr>
          <p:cNvPr id="25" name="表格 24"/>
          <p:cNvGraphicFramePr/>
          <p:nvPr/>
        </p:nvGraphicFramePr>
        <p:xfrm>
          <a:off x="5568950" y="3308350"/>
          <a:ext cx="1054100" cy="190500"/>
        </p:xfrm>
        <a:graphic>
          <a:graphicData uri="http://schemas.openxmlformats.org/drawingml/2006/table">
            <a:tbl>
              <a:tblPr firstRow="1" bandRow="1">
                <a:tableStyleId>{5C22544A-7EE6-4342-B048-85BDC9FD1C3A}</a:tableStyleId>
              </a:tblPr>
              <a:tblGrid>
                <a:gridCol w="1054100"/>
              </a:tblGrid>
              <a:tr h="190500">
                <a:tc>
                  <a:txBody>
                    <a:bodyPr/>
                    <a:p>
                      <a:pPr indent="0">
                        <a:buNone/>
                      </a:pPr>
                      <a:endParaRPr lang="en-US" altLang="en-US" sz="12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bl>
          </a:graphicData>
        </a:graphic>
      </p:graphicFrame>
      <p:pic>
        <p:nvPicPr>
          <p:cNvPr id="28" name="图片 27"/>
          <p:cNvPicPr>
            <a:picLocks noChangeAspect="1"/>
          </p:cNvPicPr>
          <p:nvPr/>
        </p:nvPicPr>
        <p:blipFill rotWithShape="1">
          <a:blip r:embed="rId4">
            <a:extLst>
              <a:ext uri="{28A0092B-C50C-407E-A947-70E740481C1C}">
                <a14:useLocalDpi xmlns:a14="http://schemas.microsoft.com/office/drawing/2010/main" val="0"/>
              </a:ext>
            </a:extLst>
          </a:blip>
          <a:srcRect t="17465" r="32765"/>
          <a:stretch>
            <a:fillRect/>
          </a:stretch>
        </p:blipFill>
        <p:spPr>
          <a:xfrm>
            <a:off x="619760" y="3769360"/>
            <a:ext cx="3816350" cy="275399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730" y="89877"/>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94129" y="256149"/>
            <a:ext cx="4043680" cy="583565"/>
          </a:xfrm>
          <a:prstGeom prst="rect">
            <a:avLst/>
          </a:prstGeom>
          <a:noFill/>
        </p:spPr>
        <p:txBody>
          <a:bodyPr wrap="none" rtlCol="0">
            <a:spAutoFit/>
          </a:bodyPr>
          <a:lstStyle/>
          <a:p>
            <a:r>
              <a:rPr lang="zh-CN" altLang="en-US" sz="3200" spc="600" dirty="0" smtClean="0">
                <a:solidFill>
                  <a:schemeClr val="bg1"/>
                </a:solidFill>
                <a:latin typeface="Adobe Gothic Std B" panose="020B0800000000000000" pitchFamily="34" charset="-128"/>
              </a:rPr>
              <a:t>理论建模</a:t>
            </a:r>
            <a:r>
              <a:rPr lang="en-US" altLang="zh-CN" sz="3200" spc="600" dirty="0" smtClean="0">
                <a:solidFill>
                  <a:schemeClr val="bg1"/>
                </a:solidFill>
                <a:latin typeface="Adobe Gothic Std B" panose="020B0800000000000000" pitchFamily="34" charset="-128"/>
              </a:rPr>
              <a:t>—</a:t>
            </a:r>
            <a:r>
              <a:rPr lang="zh-CN" altLang="en-US" sz="3200" spc="600" dirty="0" smtClean="0">
                <a:solidFill>
                  <a:schemeClr val="bg1"/>
                </a:solidFill>
                <a:latin typeface="Adobe Gothic Std B" panose="020B0800000000000000" pitchFamily="34" charset="-128"/>
              </a:rPr>
              <a:t>离子鞘</a:t>
            </a:r>
            <a:endParaRPr lang="zh-CN" altLang="en-US" sz="3200" spc="600" dirty="0" smtClean="0">
              <a:solidFill>
                <a:schemeClr val="bg1"/>
              </a:solidFill>
              <a:latin typeface="Adobe Gothic Std B" panose="020B0800000000000000" pitchFamily="34" charset="-128"/>
            </a:endParaRPr>
          </a:p>
        </p:txBody>
      </p:sp>
      <p:sp>
        <p:nvSpPr>
          <p:cNvPr id="6" name="文本框 5"/>
          <p:cNvSpPr txBox="1"/>
          <p:nvPr/>
        </p:nvSpPr>
        <p:spPr>
          <a:xfrm>
            <a:off x="585216" y="1271016"/>
            <a:ext cx="11164824" cy="8402300"/>
          </a:xfrm>
          <a:prstGeom prst="rect">
            <a:avLst/>
          </a:prstGeom>
          <a:noFill/>
        </p:spPr>
        <p:txBody>
          <a:bodyPr wrap="square" rtlCol="0">
            <a:spAutoFit/>
          </a:bodyPr>
          <a:lstStyle/>
          <a:p>
            <a:r>
              <a:rPr lang="zh-CN" altLang="en-US" dirty="0" smtClean="0"/>
              <a:t>几个双电层模型</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a:p>
            <a:endParaRPr lang="en-US" altLang="zh-CN" dirty="0"/>
          </a:p>
          <a:p>
            <a:r>
              <a:rPr lang="zh-CN" altLang="en-US" dirty="0" smtClean="0"/>
              <a:t>参考文献：</a:t>
            </a:r>
            <a:r>
              <a:rPr lang="en-US" altLang="zh-CN" dirty="0" smtClean="0"/>
              <a:t>《</a:t>
            </a:r>
            <a:r>
              <a:rPr lang="zh-CN" altLang="en-US" dirty="0" smtClean="0"/>
              <a:t>扩散双电层理论和</a:t>
            </a:r>
            <a:r>
              <a:rPr lang="en-US" altLang="zh-CN" dirty="0" smtClean="0"/>
              <a:t>zeta</a:t>
            </a:r>
            <a:r>
              <a:rPr lang="zh-CN" altLang="en-US" dirty="0" smtClean="0"/>
              <a:t>电势</a:t>
            </a:r>
            <a:r>
              <a:rPr lang="en-US" altLang="zh-CN"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zh-CN" altLang="en-US" dirty="0"/>
          </a:p>
        </p:txBody>
      </p:sp>
      <p:pic>
        <p:nvPicPr>
          <p:cNvPr id="10" name="图片 9"/>
          <p:cNvPicPr>
            <a:picLocks noChangeAspect="1"/>
          </p:cNvPicPr>
          <p:nvPr/>
        </p:nvPicPr>
        <p:blipFill>
          <a:blip r:embed="rId2"/>
          <a:stretch>
            <a:fillRect/>
          </a:stretch>
        </p:blipFill>
        <p:spPr>
          <a:xfrm>
            <a:off x="432006" y="1917347"/>
            <a:ext cx="3095625" cy="2590800"/>
          </a:xfrm>
          <a:prstGeom prst="rect">
            <a:avLst/>
          </a:prstGeom>
        </p:spPr>
      </p:pic>
      <p:pic>
        <p:nvPicPr>
          <p:cNvPr id="21" name="图片 20"/>
          <p:cNvPicPr>
            <a:picLocks noChangeAspect="1"/>
          </p:cNvPicPr>
          <p:nvPr/>
        </p:nvPicPr>
        <p:blipFill>
          <a:blip r:embed="rId3"/>
          <a:stretch>
            <a:fillRect/>
          </a:stretch>
        </p:blipFill>
        <p:spPr>
          <a:xfrm>
            <a:off x="1024785" y="4680047"/>
            <a:ext cx="1200150" cy="628650"/>
          </a:xfrm>
          <a:prstGeom prst="rect">
            <a:avLst/>
          </a:prstGeom>
        </p:spPr>
      </p:pic>
      <p:pic>
        <p:nvPicPr>
          <p:cNvPr id="22" name="图片 21"/>
          <p:cNvPicPr>
            <a:picLocks noChangeAspect="1"/>
          </p:cNvPicPr>
          <p:nvPr/>
        </p:nvPicPr>
        <p:blipFill>
          <a:blip r:embed="rId4"/>
          <a:stretch>
            <a:fillRect/>
          </a:stretch>
        </p:blipFill>
        <p:spPr>
          <a:xfrm>
            <a:off x="3353317" y="1745446"/>
            <a:ext cx="3796284" cy="2934601"/>
          </a:xfrm>
          <a:prstGeom prst="rect">
            <a:avLst/>
          </a:prstGeom>
        </p:spPr>
      </p:pic>
      <p:pic>
        <p:nvPicPr>
          <p:cNvPr id="23" name="图片 22"/>
          <p:cNvPicPr>
            <a:picLocks noChangeAspect="1"/>
          </p:cNvPicPr>
          <p:nvPr/>
        </p:nvPicPr>
        <p:blipFill>
          <a:blip r:embed="rId5"/>
          <a:stretch>
            <a:fillRect/>
          </a:stretch>
        </p:blipFill>
        <p:spPr>
          <a:xfrm>
            <a:off x="6993803" y="1183919"/>
            <a:ext cx="5086350" cy="2549021"/>
          </a:xfrm>
          <a:prstGeom prst="rect">
            <a:avLst/>
          </a:prstGeom>
        </p:spPr>
      </p:pic>
      <p:pic>
        <p:nvPicPr>
          <p:cNvPr id="24" name="图片 23"/>
          <p:cNvPicPr>
            <a:picLocks noChangeAspect="1"/>
          </p:cNvPicPr>
          <p:nvPr/>
        </p:nvPicPr>
        <p:blipFill>
          <a:blip r:embed="rId6"/>
          <a:stretch>
            <a:fillRect/>
          </a:stretch>
        </p:blipFill>
        <p:spPr>
          <a:xfrm>
            <a:off x="7529512" y="3810053"/>
            <a:ext cx="3224213" cy="567166"/>
          </a:xfrm>
          <a:prstGeom prst="rect">
            <a:avLst/>
          </a:prstGeom>
        </p:spPr>
      </p:pic>
      <p:pic>
        <p:nvPicPr>
          <p:cNvPr id="25" name="图片 24"/>
          <p:cNvPicPr>
            <a:picLocks noChangeAspect="1"/>
          </p:cNvPicPr>
          <p:nvPr/>
        </p:nvPicPr>
        <p:blipFill>
          <a:blip r:embed="rId7"/>
          <a:stretch>
            <a:fillRect/>
          </a:stretch>
        </p:blipFill>
        <p:spPr>
          <a:xfrm>
            <a:off x="6984545" y="4421916"/>
            <a:ext cx="4918705" cy="2168878"/>
          </a:xfrm>
          <a:prstGeom prst="rect">
            <a:avLst/>
          </a:prstGeom>
        </p:spPr>
      </p:pic>
      <p:sp>
        <p:nvSpPr>
          <p:cNvPr id="26" name="文本框 25"/>
          <p:cNvSpPr txBox="1"/>
          <p:nvPr/>
        </p:nvSpPr>
        <p:spPr>
          <a:xfrm>
            <a:off x="113648" y="6318504"/>
            <a:ext cx="585216" cy="429895"/>
          </a:xfrm>
          <a:prstGeom prst="rect">
            <a:avLst/>
          </a:prstGeom>
          <a:noFill/>
        </p:spPr>
        <p:txBody>
          <a:bodyPr wrap="square" rtlCol="0">
            <a:spAutoFit/>
          </a:bodyPr>
          <a:lstStyle/>
          <a:p>
            <a:r>
              <a:rPr lang="en-US" altLang="zh-CN" sz="2200" dirty="0" smtClean="0"/>
              <a:t>12</a:t>
            </a:r>
            <a:endParaRPr lang="zh-CN" altLang="en-US" sz="2200" dirty="0"/>
          </a:p>
        </p:txBody>
      </p:sp>
      <p:sp>
        <p:nvSpPr>
          <p:cNvPr id="3" name="文本框 2"/>
          <p:cNvSpPr txBox="1"/>
          <p:nvPr/>
        </p:nvSpPr>
        <p:spPr>
          <a:xfrm>
            <a:off x="11369675" y="323850"/>
            <a:ext cx="309880" cy="368300"/>
          </a:xfrm>
          <a:prstGeom prst="rect">
            <a:avLst/>
          </a:prstGeom>
          <a:noFill/>
        </p:spPr>
        <p:txBody>
          <a:bodyPr wrap="none" rtlCol="0">
            <a:spAutoFit/>
          </a:bodyPr>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129" y="127123"/>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94129" y="256149"/>
            <a:ext cx="4043680" cy="583565"/>
          </a:xfrm>
          <a:prstGeom prst="rect">
            <a:avLst/>
          </a:prstGeom>
          <a:noFill/>
        </p:spPr>
        <p:txBody>
          <a:bodyPr wrap="none" rtlCol="0">
            <a:spAutoFit/>
          </a:bodyPr>
          <a:lstStyle/>
          <a:p>
            <a:r>
              <a:rPr lang="zh-CN" altLang="en-US" sz="3200" spc="600" dirty="0" smtClean="0">
                <a:solidFill>
                  <a:schemeClr val="bg1"/>
                </a:solidFill>
                <a:latin typeface="Adobe Gothic Std B" panose="020B0800000000000000" pitchFamily="34" charset="-128"/>
              </a:rPr>
              <a:t>理论建模</a:t>
            </a:r>
            <a:r>
              <a:rPr lang="en-US" altLang="zh-CN" sz="3200" spc="600" dirty="0" smtClean="0">
                <a:solidFill>
                  <a:schemeClr val="bg1"/>
                </a:solidFill>
                <a:latin typeface="Adobe Gothic Std B" panose="020B0800000000000000" pitchFamily="34" charset="-128"/>
              </a:rPr>
              <a:t>—</a:t>
            </a:r>
            <a:r>
              <a:rPr lang="zh-CN" altLang="en-US" sz="3200" spc="600" dirty="0" smtClean="0">
                <a:solidFill>
                  <a:schemeClr val="bg1"/>
                </a:solidFill>
                <a:latin typeface="Adobe Gothic Std B" panose="020B0800000000000000" pitchFamily="34" charset="-128"/>
              </a:rPr>
              <a:t>离子鞘</a:t>
            </a:r>
            <a:endParaRPr lang="zh-CN" altLang="en-US" sz="3200" spc="600" dirty="0" smtClean="0">
              <a:solidFill>
                <a:schemeClr val="bg1"/>
              </a:solidFill>
              <a:latin typeface="Adobe Gothic Std B" panose="020B0800000000000000" pitchFamily="34" charset="-128"/>
            </a:endParaRPr>
          </a:p>
        </p:txBody>
      </p:sp>
      <p:sp>
        <p:nvSpPr>
          <p:cNvPr id="6" name="文本框 5"/>
          <p:cNvSpPr txBox="1"/>
          <p:nvPr/>
        </p:nvSpPr>
        <p:spPr>
          <a:xfrm>
            <a:off x="468405" y="1216152"/>
            <a:ext cx="11164824" cy="8402300"/>
          </a:xfrm>
          <a:prstGeom prst="rect">
            <a:avLst/>
          </a:prstGeom>
          <a:noFill/>
        </p:spPr>
        <p:txBody>
          <a:bodyPr wrap="square" rtlCol="0">
            <a:spAutoFit/>
          </a:bodyPr>
          <a:lstStyle/>
          <a:p>
            <a:r>
              <a:rPr lang="zh-CN" altLang="en-US" dirty="0" smtClean="0"/>
              <a:t>几个双电层模型</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a:t>参考文献：</a:t>
            </a:r>
            <a:r>
              <a:rPr lang="en-US" altLang="zh-CN" dirty="0"/>
              <a:t>《</a:t>
            </a:r>
            <a:r>
              <a:rPr lang="zh-CN" altLang="en-US" dirty="0"/>
              <a:t>扩散双电层理论和</a:t>
            </a:r>
            <a:r>
              <a:rPr lang="en-US" altLang="zh-CN" dirty="0"/>
              <a:t>zeta</a:t>
            </a:r>
            <a:r>
              <a:rPr lang="zh-CN" altLang="en-US" dirty="0"/>
              <a:t>电势</a:t>
            </a:r>
            <a:r>
              <a:rPr lang="en-US" altLang="zh-CN" dirty="0"/>
              <a:t>》</a:t>
            </a:r>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zh-CN" altLang="en-US" dirty="0"/>
          </a:p>
        </p:txBody>
      </p:sp>
      <p:pic>
        <p:nvPicPr>
          <p:cNvPr id="7" name="图片 6"/>
          <p:cNvPicPr>
            <a:picLocks noChangeAspect="1"/>
          </p:cNvPicPr>
          <p:nvPr/>
        </p:nvPicPr>
        <p:blipFill>
          <a:blip r:embed="rId2"/>
          <a:stretch>
            <a:fillRect/>
          </a:stretch>
        </p:blipFill>
        <p:spPr>
          <a:xfrm>
            <a:off x="192563" y="1892671"/>
            <a:ext cx="6361187" cy="3524631"/>
          </a:xfrm>
          <a:prstGeom prst="rect">
            <a:avLst/>
          </a:prstGeom>
        </p:spPr>
      </p:pic>
      <p:pic>
        <p:nvPicPr>
          <p:cNvPr id="8" name="图片 7"/>
          <p:cNvPicPr>
            <a:picLocks noChangeAspect="1"/>
          </p:cNvPicPr>
          <p:nvPr/>
        </p:nvPicPr>
        <p:blipFill rotWithShape="1">
          <a:blip r:embed="rId3"/>
          <a:srcRect r="15207" b="25837"/>
          <a:stretch>
            <a:fillRect/>
          </a:stretch>
        </p:blipFill>
        <p:spPr>
          <a:xfrm>
            <a:off x="5381244" y="1361932"/>
            <a:ext cx="6527827" cy="832628"/>
          </a:xfrm>
          <a:prstGeom prst="rect">
            <a:avLst/>
          </a:prstGeom>
        </p:spPr>
      </p:pic>
      <p:sp>
        <p:nvSpPr>
          <p:cNvPr id="9" name="文本框 8"/>
          <p:cNvSpPr txBox="1"/>
          <p:nvPr/>
        </p:nvSpPr>
        <p:spPr>
          <a:xfrm>
            <a:off x="5696712" y="2009894"/>
            <a:ext cx="4864608" cy="369332"/>
          </a:xfrm>
          <a:prstGeom prst="rect">
            <a:avLst/>
          </a:prstGeom>
          <a:noFill/>
        </p:spPr>
        <p:txBody>
          <a:bodyPr wrap="square" rtlCol="0">
            <a:spAutoFit/>
          </a:bodyPr>
          <a:lstStyle/>
          <a:p>
            <a:r>
              <a:rPr lang="zh-CN" altLang="en-US" dirty="0"/>
              <a:t>可视</a:t>
            </a:r>
            <a:r>
              <a:rPr lang="zh-CN" altLang="en-US" dirty="0" smtClean="0"/>
              <a:t>为由前两个模型组合而成。</a:t>
            </a:r>
            <a:endParaRPr lang="zh-CN" altLang="en-US" dirty="0"/>
          </a:p>
        </p:txBody>
      </p:sp>
      <p:pic>
        <p:nvPicPr>
          <p:cNvPr id="11" name="图片 10"/>
          <p:cNvPicPr>
            <a:picLocks noChangeAspect="1"/>
          </p:cNvPicPr>
          <p:nvPr/>
        </p:nvPicPr>
        <p:blipFill>
          <a:blip r:embed="rId4"/>
          <a:stretch>
            <a:fillRect/>
          </a:stretch>
        </p:blipFill>
        <p:spPr>
          <a:xfrm>
            <a:off x="5696712" y="2367362"/>
            <a:ext cx="4257675" cy="400050"/>
          </a:xfrm>
          <a:prstGeom prst="rect">
            <a:avLst/>
          </a:prstGeom>
        </p:spPr>
      </p:pic>
      <p:sp>
        <p:nvSpPr>
          <p:cNvPr id="18" name="文本框 17"/>
          <p:cNvSpPr txBox="1"/>
          <p:nvPr/>
        </p:nvSpPr>
        <p:spPr>
          <a:xfrm>
            <a:off x="4017870" y="2125310"/>
            <a:ext cx="1264383" cy="253916"/>
          </a:xfrm>
          <a:prstGeom prst="rect">
            <a:avLst/>
          </a:prstGeom>
          <a:noFill/>
        </p:spPr>
        <p:txBody>
          <a:bodyPr wrap="square" rtlCol="0">
            <a:spAutoFit/>
          </a:bodyPr>
          <a:lstStyle/>
          <a:p>
            <a:r>
              <a:rPr lang="en-US" altLang="zh-CN" sz="1050" dirty="0" smtClean="0">
                <a:solidFill>
                  <a:srgbClr val="FF0000"/>
                </a:solidFill>
              </a:rPr>
              <a:t>Zeta</a:t>
            </a:r>
            <a:r>
              <a:rPr lang="zh-CN" altLang="en-US" sz="1050" dirty="0" smtClean="0">
                <a:solidFill>
                  <a:srgbClr val="FF0000"/>
                </a:solidFill>
              </a:rPr>
              <a:t>电势</a:t>
            </a:r>
            <a:endParaRPr lang="zh-CN" altLang="en-US" sz="1050" dirty="0">
              <a:solidFill>
                <a:srgbClr val="FF0000"/>
              </a:solidFill>
            </a:endParaRPr>
          </a:p>
        </p:txBody>
      </p:sp>
      <p:pic>
        <p:nvPicPr>
          <p:cNvPr id="12" name="图片 11"/>
          <p:cNvPicPr>
            <a:picLocks noChangeAspect="1"/>
          </p:cNvPicPr>
          <p:nvPr/>
        </p:nvPicPr>
        <p:blipFill>
          <a:blip r:embed="rId5"/>
          <a:stretch>
            <a:fillRect/>
          </a:stretch>
        </p:blipFill>
        <p:spPr>
          <a:xfrm>
            <a:off x="6225349" y="3027188"/>
            <a:ext cx="3200400" cy="2962275"/>
          </a:xfrm>
          <a:prstGeom prst="rect">
            <a:avLst/>
          </a:prstGeom>
        </p:spPr>
      </p:pic>
      <p:sp>
        <p:nvSpPr>
          <p:cNvPr id="13" name="椭圆 12"/>
          <p:cNvSpPr/>
          <p:nvPr/>
        </p:nvSpPr>
        <p:spPr>
          <a:xfrm>
            <a:off x="7594558" y="5231352"/>
            <a:ext cx="263461" cy="2591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13648" y="6318504"/>
            <a:ext cx="585216" cy="429895"/>
          </a:xfrm>
          <a:prstGeom prst="rect">
            <a:avLst/>
          </a:prstGeom>
          <a:noFill/>
        </p:spPr>
        <p:txBody>
          <a:bodyPr wrap="square" rtlCol="0">
            <a:spAutoFit/>
          </a:bodyPr>
          <a:lstStyle/>
          <a:p>
            <a:r>
              <a:rPr lang="en-US" altLang="zh-CN" sz="2200" dirty="0" smtClean="0"/>
              <a:t>13</a:t>
            </a:r>
            <a:endParaRPr lang="zh-CN" altLang="en-US" sz="2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542155" y="690245"/>
            <a:ext cx="7158990" cy="4020820"/>
            <a:chOff x="6658" y="1897"/>
            <a:chExt cx="11274" cy="6332"/>
          </a:xfrm>
        </p:grpSpPr>
        <p:pic>
          <p:nvPicPr>
            <p:cNvPr id="13" name="图片 12"/>
            <p:cNvPicPr>
              <a:picLocks noChangeAspect="1"/>
            </p:cNvPicPr>
            <p:nvPr/>
          </p:nvPicPr>
          <p:blipFill>
            <a:blip r:embed="rId1"/>
            <a:stretch>
              <a:fillRect/>
            </a:stretch>
          </p:blipFill>
          <p:spPr>
            <a:xfrm>
              <a:off x="6658" y="1897"/>
              <a:ext cx="11274" cy="6332"/>
            </a:xfrm>
            <a:prstGeom prst="rect">
              <a:avLst/>
            </a:prstGeom>
          </p:spPr>
        </p:pic>
        <p:sp>
          <p:nvSpPr>
            <p:cNvPr id="14" name="文本框 13"/>
            <p:cNvSpPr txBox="1"/>
            <p:nvPr/>
          </p:nvSpPr>
          <p:spPr>
            <a:xfrm>
              <a:off x="7366" y="3834"/>
              <a:ext cx="861" cy="580"/>
            </a:xfrm>
            <a:prstGeom prst="rect">
              <a:avLst/>
            </a:prstGeom>
            <a:noFill/>
          </p:spPr>
          <p:txBody>
            <a:bodyPr wrap="square" rtlCol="0">
              <a:spAutoFit/>
            </a:bodyPr>
            <a:p>
              <a:r>
                <a:rPr lang="en-US" altLang="zh-CN"/>
                <a:t>V</a:t>
              </a:r>
              <a:endParaRPr lang="en-US" altLang="zh-CN"/>
            </a:p>
          </p:txBody>
        </p:sp>
        <p:sp>
          <p:nvSpPr>
            <p:cNvPr id="22" name="文本框 21"/>
            <p:cNvSpPr txBox="1"/>
            <p:nvPr/>
          </p:nvSpPr>
          <p:spPr>
            <a:xfrm>
              <a:off x="15685" y="7239"/>
              <a:ext cx="752" cy="580"/>
            </a:xfrm>
            <a:prstGeom prst="rect">
              <a:avLst/>
            </a:prstGeom>
            <a:noFill/>
          </p:spPr>
          <p:txBody>
            <a:bodyPr wrap="square" rtlCol="0">
              <a:spAutoFit/>
            </a:bodyPr>
            <a:p>
              <a:r>
                <a:rPr lang="en-US" altLang="zh-CN"/>
                <a:t>cm</a:t>
              </a:r>
              <a:endParaRPr lang="en-US" altLang="zh-CN"/>
            </a:p>
          </p:txBody>
        </p:sp>
      </p:grpSp>
      <p:pic>
        <p:nvPicPr>
          <p:cNvPr id="11" name="图片 10"/>
          <p:cNvPicPr>
            <a:picLocks noChangeAspect="1"/>
          </p:cNvPicPr>
          <p:nvPr/>
        </p:nvPicPr>
        <p:blipFill>
          <a:blip r:embed="rId2"/>
          <a:stretch>
            <a:fillRect/>
          </a:stretch>
        </p:blipFill>
        <p:spPr>
          <a:xfrm>
            <a:off x="113665" y="3851275"/>
            <a:ext cx="3199765" cy="2527935"/>
          </a:xfrm>
          <a:prstGeom prst="rect">
            <a:avLst/>
          </a:prstGeom>
        </p:spPr>
      </p:pic>
      <p:grpSp>
        <p:nvGrpSpPr>
          <p:cNvPr id="2" name="组合 1"/>
          <p:cNvGrpSpPr/>
          <p:nvPr/>
        </p:nvGrpSpPr>
        <p:grpSpPr>
          <a:xfrm>
            <a:off x="0" y="118848"/>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113814" y="193919"/>
            <a:ext cx="4043680" cy="583565"/>
          </a:xfrm>
          <a:prstGeom prst="rect">
            <a:avLst/>
          </a:prstGeom>
          <a:noFill/>
        </p:spPr>
        <p:txBody>
          <a:bodyPr wrap="none" rtlCol="0">
            <a:spAutoFit/>
          </a:bodyPr>
          <a:lstStyle/>
          <a:p>
            <a:r>
              <a:rPr lang="zh-CN" altLang="en-US" sz="3200" spc="600" dirty="0">
                <a:solidFill>
                  <a:schemeClr val="bg1"/>
                </a:solidFill>
                <a:latin typeface="Adobe Gothic Std B" panose="020B0800000000000000" pitchFamily="34" charset="-128"/>
              </a:rPr>
              <a:t>理论建模</a:t>
            </a:r>
            <a:r>
              <a:rPr lang="en-US" altLang="zh-CN" sz="3200" spc="600" dirty="0">
                <a:solidFill>
                  <a:schemeClr val="bg1"/>
                </a:solidFill>
                <a:latin typeface="Adobe Gothic Std B" panose="020B0800000000000000" pitchFamily="34" charset="-128"/>
              </a:rPr>
              <a:t>—</a:t>
            </a:r>
            <a:r>
              <a:rPr lang="zh-CN" altLang="en-US" sz="3200" spc="600" dirty="0">
                <a:solidFill>
                  <a:schemeClr val="bg1"/>
                </a:solidFill>
                <a:latin typeface="Adobe Gothic Std B" panose="020B0800000000000000" pitchFamily="34" charset="-128"/>
              </a:rPr>
              <a:t>离子鞘</a:t>
            </a:r>
            <a:endParaRPr lang="zh-CN" altLang="en-US" sz="3200" spc="600" dirty="0">
              <a:solidFill>
                <a:schemeClr val="bg1"/>
              </a:solidFill>
              <a:latin typeface="Adobe Gothic Std B" panose="020B0800000000000000" pitchFamily="34" charset="-128"/>
            </a:endParaRPr>
          </a:p>
        </p:txBody>
      </p:sp>
      <p:sp>
        <p:nvSpPr>
          <p:cNvPr id="18" name="文本框 17"/>
          <p:cNvSpPr txBox="1"/>
          <p:nvPr/>
        </p:nvSpPr>
        <p:spPr>
          <a:xfrm>
            <a:off x="113648" y="6318504"/>
            <a:ext cx="585216" cy="429895"/>
          </a:xfrm>
          <a:prstGeom prst="rect">
            <a:avLst/>
          </a:prstGeom>
          <a:noFill/>
        </p:spPr>
        <p:txBody>
          <a:bodyPr wrap="square" rtlCol="0">
            <a:spAutoFit/>
          </a:bodyPr>
          <a:lstStyle/>
          <a:p>
            <a:r>
              <a:rPr lang="en-US" altLang="zh-CN" sz="2200" dirty="0"/>
              <a:t>14</a:t>
            </a:r>
            <a:endParaRPr lang="en-US" altLang="zh-CN" sz="2200" dirty="0"/>
          </a:p>
        </p:txBody>
      </p:sp>
      <p:sp>
        <p:nvSpPr>
          <p:cNvPr id="12" name="文本框 11"/>
          <p:cNvSpPr txBox="1"/>
          <p:nvPr/>
        </p:nvSpPr>
        <p:spPr>
          <a:xfrm>
            <a:off x="6651625" y="4639945"/>
            <a:ext cx="4937760" cy="1753235"/>
          </a:xfrm>
          <a:prstGeom prst="rect">
            <a:avLst/>
          </a:prstGeom>
          <a:noFill/>
        </p:spPr>
        <p:txBody>
          <a:bodyPr wrap="square" rtlCol="0">
            <a:spAutoFit/>
          </a:bodyPr>
          <a:p>
            <a:pPr indent="0">
              <a:buFont typeface="Arial" panose="020B0604020202020204" pitchFamily="34" charset="0"/>
              <a:buNone/>
            </a:pPr>
            <a:r>
              <a:rPr lang="zh-CN" altLang="en-US"/>
              <a:t>与经离子鞘修正过的模型比较：</a:t>
            </a:r>
            <a:endParaRPr lang="zh-CN" altLang="en-US"/>
          </a:p>
          <a:p>
            <a:pPr marL="285750" indent="-285750">
              <a:buFont typeface="Arial" panose="020B0604020202020204" pitchFamily="34" charset="0"/>
              <a:buChar char="•"/>
            </a:pPr>
            <a:r>
              <a:rPr lang="zh-CN" altLang="en-US"/>
              <a:t>模拟离子鞘：略扩大电极半径，减小负极电压，增大负极电压</a:t>
            </a:r>
            <a:endParaRPr lang="zh-CN" altLang="en-US"/>
          </a:p>
          <a:p>
            <a:pPr marL="285750" indent="-285750">
              <a:buFont typeface="Arial" panose="020B0604020202020204" pitchFamily="34" charset="0"/>
              <a:buChar char="•"/>
            </a:pPr>
            <a:r>
              <a:rPr lang="zh-CN" altLang="en-US"/>
              <a:t>修正效果明显，靠近与原理电极处误差明显降低</a:t>
            </a:r>
            <a:endParaRPr lang="zh-CN" altLang="en-US"/>
          </a:p>
          <a:p>
            <a:pPr marL="285750" indent="-285750">
              <a:buFont typeface="Arial" panose="020B0604020202020204" pitchFamily="34" charset="0"/>
              <a:buChar char="•"/>
            </a:pPr>
            <a:r>
              <a:rPr lang="zh-CN" altLang="en-US"/>
              <a:t>平均绝对误差</a:t>
            </a:r>
            <a:r>
              <a:rPr lang="en-US">
                <a:solidFill>
                  <a:srgbClr val="000000"/>
                </a:solidFill>
                <a:latin typeface="宋体" panose="02010600030101010101" pitchFamily="2" charset="-122"/>
                <a:sym typeface="+mn-ea"/>
              </a:rPr>
              <a:t>-0.183V</a:t>
            </a:r>
            <a:r>
              <a:rPr lang="zh-CN" altLang="en-US">
                <a:solidFill>
                  <a:srgbClr val="000000"/>
                </a:solidFill>
                <a:latin typeface="宋体" panose="02010600030101010101" pitchFamily="2" charset="-122"/>
                <a:sym typeface="+mn-ea"/>
              </a:rPr>
              <a:t>，相对误差</a:t>
            </a:r>
            <a:r>
              <a:rPr lang="en-US" altLang="zh-CN">
                <a:solidFill>
                  <a:srgbClr val="000000"/>
                </a:solidFill>
                <a:latin typeface="宋体" panose="02010600030101010101" pitchFamily="2" charset="-122"/>
                <a:sym typeface="+mn-ea"/>
              </a:rPr>
              <a:t>-4.27%</a:t>
            </a:r>
            <a:endParaRPr lang="en-US" altLang="zh-CN">
              <a:solidFill>
                <a:srgbClr val="000000"/>
              </a:solidFill>
              <a:latin typeface="宋体" panose="02010600030101010101" pitchFamily="2" charset="-122"/>
              <a:sym typeface="+mn-ea"/>
            </a:endParaRPr>
          </a:p>
        </p:txBody>
      </p:sp>
      <p:pic>
        <p:nvPicPr>
          <p:cNvPr id="6" name="图片 5"/>
          <p:cNvPicPr>
            <a:picLocks noChangeAspect="1"/>
          </p:cNvPicPr>
          <p:nvPr/>
        </p:nvPicPr>
        <p:blipFill>
          <a:blip r:embed="rId4"/>
          <a:stretch>
            <a:fillRect/>
          </a:stretch>
        </p:blipFill>
        <p:spPr>
          <a:xfrm>
            <a:off x="3313430" y="3850640"/>
            <a:ext cx="3104515" cy="2528570"/>
          </a:xfrm>
          <a:prstGeom prst="rect">
            <a:avLst/>
          </a:prstGeom>
        </p:spPr>
      </p:pic>
      <p:sp>
        <p:nvSpPr>
          <p:cNvPr id="8" name="文本框 7"/>
          <p:cNvSpPr txBox="1"/>
          <p:nvPr/>
        </p:nvSpPr>
        <p:spPr>
          <a:xfrm>
            <a:off x="4271645" y="6318250"/>
            <a:ext cx="1598295" cy="368300"/>
          </a:xfrm>
          <a:prstGeom prst="rect">
            <a:avLst/>
          </a:prstGeom>
          <a:noFill/>
        </p:spPr>
        <p:txBody>
          <a:bodyPr wrap="square" rtlCol="0">
            <a:spAutoFit/>
          </a:bodyPr>
          <a:p>
            <a:pPr indent="0">
              <a:buFont typeface="Arial" panose="020B0604020202020204" pitchFamily="34" charset="0"/>
              <a:buNone/>
            </a:pPr>
            <a:r>
              <a:rPr lang="zh-CN" altLang="en-US"/>
              <a:t>电流场模拟</a:t>
            </a:r>
            <a:endParaRPr lang="zh-CN" altLang="en-US"/>
          </a:p>
        </p:txBody>
      </p:sp>
      <p:graphicFrame>
        <p:nvGraphicFramePr>
          <p:cNvPr id="16" name="表格 15"/>
          <p:cNvGraphicFramePr/>
          <p:nvPr/>
        </p:nvGraphicFramePr>
        <p:xfrm>
          <a:off x="5607050" y="3315970"/>
          <a:ext cx="977900" cy="177800"/>
        </p:xfrm>
        <a:graphic>
          <a:graphicData uri="http://schemas.openxmlformats.org/drawingml/2006/table">
            <a:tbl>
              <a:tblPr firstRow="1" bandRow="1">
                <a:tableStyleId>{5C22544A-7EE6-4342-B048-85BDC9FD1C3A}</a:tableStyleId>
              </a:tblPr>
              <a:tblGrid>
                <a:gridCol w="977900"/>
              </a:tblGrid>
              <a:tr h="17780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cap="flat">
                      <a:noFill/>
                    </a:lnT>
                    <a:lnB cap="flat">
                      <a:noFill/>
                    </a:lnB>
                    <a:lnTlToBr>
                      <a:noFill/>
                    </a:lnTlToBr>
                    <a:lnBlToTr>
                      <a:noFill/>
                    </a:lnBlToTr>
                    <a:noFill/>
                  </a:tcPr>
                </a:tc>
              </a:tr>
            </a:tbl>
          </a:graphicData>
        </a:graphic>
      </p:graphicFrame>
      <p:grpSp>
        <p:nvGrpSpPr>
          <p:cNvPr id="17" name="组合 16"/>
          <p:cNvGrpSpPr/>
          <p:nvPr/>
        </p:nvGrpSpPr>
        <p:grpSpPr>
          <a:xfrm>
            <a:off x="365760" y="852170"/>
            <a:ext cx="4004310" cy="2835910"/>
            <a:chOff x="576" y="1342"/>
            <a:chExt cx="6306" cy="4466"/>
          </a:xfrm>
        </p:grpSpPr>
        <p:sp>
          <p:nvSpPr>
            <p:cNvPr id="9" name="文本框 8"/>
            <p:cNvSpPr txBox="1"/>
            <p:nvPr/>
          </p:nvSpPr>
          <p:spPr>
            <a:xfrm>
              <a:off x="1049" y="5228"/>
              <a:ext cx="5361" cy="580"/>
            </a:xfrm>
            <a:prstGeom prst="rect">
              <a:avLst/>
            </a:prstGeom>
            <a:noFill/>
          </p:spPr>
          <p:txBody>
            <a:bodyPr wrap="square" rtlCol="0">
              <a:spAutoFit/>
            </a:bodyPr>
            <a:p>
              <a:r>
                <a:rPr lang="en-US" altLang="zh-CN" dirty="0" smtClean="0"/>
                <a:t>20220228 </a:t>
              </a:r>
              <a:r>
                <a:rPr lang="zh-CN" altLang="en-US" dirty="0" smtClean="0"/>
                <a:t>数据量</a:t>
              </a:r>
              <a:r>
                <a:rPr lang="zh-CN" altLang="en-US" dirty="0"/>
                <a:t>（</a:t>
              </a:r>
              <a:r>
                <a:rPr lang="en-US" altLang="zh-CN" dirty="0"/>
                <a:t>9</a:t>
              </a:r>
              <a:r>
                <a:rPr lang="en-US" altLang="zh-CN" dirty="0"/>
                <a:t>+1+9</a:t>
              </a:r>
              <a:r>
                <a:rPr lang="zh-CN" altLang="en-US" dirty="0"/>
                <a:t>）*</a:t>
              </a:r>
              <a:r>
                <a:rPr lang="en-US" altLang="zh-CN" dirty="0"/>
                <a:t>39</a:t>
              </a:r>
              <a:endParaRPr lang="zh-CN" altLang="en-US" dirty="0"/>
            </a:p>
          </p:txBody>
        </p:sp>
        <p:pic>
          <p:nvPicPr>
            <p:cNvPr id="3" name="图片 2"/>
            <p:cNvPicPr>
              <a:picLocks noChangeAspect="1"/>
            </p:cNvPicPr>
            <p:nvPr/>
          </p:nvPicPr>
          <p:blipFill>
            <a:blip r:embed="rId5"/>
            <a:stretch>
              <a:fillRect/>
            </a:stretch>
          </p:blipFill>
          <p:spPr>
            <a:xfrm>
              <a:off x="576" y="1342"/>
              <a:ext cx="6307" cy="3849"/>
            </a:xfrm>
            <a:prstGeom prst="rect">
              <a:avLst/>
            </a:prstGeom>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7919"/>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7" name="文本框 6"/>
          <p:cNvSpPr txBox="1"/>
          <p:nvPr/>
        </p:nvSpPr>
        <p:spPr>
          <a:xfrm>
            <a:off x="94129" y="256149"/>
            <a:ext cx="4246880" cy="583565"/>
          </a:xfrm>
          <a:prstGeom prst="rect">
            <a:avLst/>
          </a:prstGeom>
          <a:noFill/>
        </p:spPr>
        <p:txBody>
          <a:bodyPr wrap="none" rtlCol="0">
            <a:spAutoFit/>
          </a:bodyPr>
          <a:lstStyle/>
          <a:p>
            <a:r>
              <a:rPr lang="zh-CN" altLang="en-US" sz="3200" b="1" dirty="0">
                <a:solidFill>
                  <a:schemeClr val="bg1"/>
                </a:solidFill>
                <a:latin typeface="等线" panose="02010600030101010101" pitchFamily="2" charset="-122"/>
                <a:ea typeface="等线" panose="02010600030101010101" pitchFamily="2" charset="-122"/>
              </a:rPr>
              <a:t>总结与下一步工作计划</a:t>
            </a:r>
            <a:endParaRPr lang="zh-CN" altLang="en-US" sz="3200" b="1" dirty="0">
              <a:solidFill>
                <a:schemeClr val="bg1"/>
              </a:solidFill>
              <a:latin typeface="等线" panose="02010600030101010101" pitchFamily="2" charset="-122"/>
              <a:ea typeface="等线" panose="02010600030101010101" pitchFamily="2" charset="-122"/>
            </a:endParaRPr>
          </a:p>
        </p:txBody>
      </p:sp>
      <p:grpSp>
        <p:nvGrpSpPr>
          <p:cNvPr id="6" name="组合 5"/>
          <p:cNvGrpSpPr/>
          <p:nvPr/>
        </p:nvGrpSpPr>
        <p:grpSpPr>
          <a:xfrm>
            <a:off x="548834" y="1281430"/>
            <a:ext cx="11201206" cy="4613359"/>
            <a:chOff x="1179" y="5289"/>
            <a:chExt cx="14992" cy="4157"/>
          </a:xfrm>
        </p:grpSpPr>
        <p:sp>
          <p:nvSpPr>
            <p:cNvPr id="3" name="文本框 2"/>
            <p:cNvSpPr txBox="1"/>
            <p:nvPr/>
          </p:nvSpPr>
          <p:spPr>
            <a:xfrm>
              <a:off x="1179" y="7074"/>
              <a:ext cx="3789" cy="581"/>
            </a:xfrm>
            <a:prstGeom prst="rect">
              <a:avLst/>
            </a:prstGeom>
            <a:noFill/>
          </p:spPr>
          <p:txBody>
            <a:bodyPr wrap="square" rtlCol="0">
              <a:spAutoFit/>
            </a:bodyPr>
            <a:lstStyle/>
            <a:p>
              <a:r>
                <a:rPr lang="zh-CN" altLang="en-US" dirty="0" smtClean="0"/>
                <a:t>最基本的模型：无穷大平面上两等量异种点电荷</a:t>
              </a:r>
              <a:endParaRPr lang="zh-CN" altLang="en-US" dirty="0"/>
            </a:p>
          </p:txBody>
        </p:sp>
        <p:sp>
          <p:nvSpPr>
            <p:cNvPr id="16" name="文本框 15"/>
            <p:cNvSpPr txBox="1"/>
            <p:nvPr/>
          </p:nvSpPr>
          <p:spPr>
            <a:xfrm>
              <a:off x="9468" y="5289"/>
              <a:ext cx="3789" cy="1829"/>
            </a:xfrm>
            <a:prstGeom prst="rect">
              <a:avLst/>
            </a:prstGeom>
            <a:noFill/>
          </p:spPr>
          <p:txBody>
            <a:bodyPr wrap="square" rtlCol="0">
              <a:spAutoFit/>
            </a:bodyPr>
            <a:lstStyle/>
            <a:p>
              <a:pPr marL="285750" indent="-285750" algn="l">
                <a:buClrTx/>
                <a:buSzTx/>
                <a:buFont typeface="Wingdings" panose="05000000000000000000" charset="0"/>
                <a:buChar char="p"/>
              </a:pPr>
              <a:r>
                <a:rPr lang="zh-CN" altLang="en-US" dirty="0" smtClean="0"/>
                <a:t>电极的形状、位置</a:t>
              </a:r>
              <a:endParaRPr lang="zh-CN" altLang="en-US" dirty="0" smtClean="0"/>
            </a:p>
            <a:p>
              <a:pPr marL="285750" indent="-285750">
                <a:buFont typeface="Wingdings" panose="05000000000000000000" charset="0"/>
                <a:buChar char="ü"/>
              </a:pPr>
              <a:r>
                <a:rPr lang="zh-CN" altLang="en-US" dirty="0"/>
                <a:t>容器</a:t>
              </a:r>
              <a:r>
                <a:rPr lang="zh-CN" altLang="en-US" dirty="0" smtClean="0"/>
                <a:t>的绝缘边界</a:t>
              </a:r>
              <a:endParaRPr lang="en-US" altLang="zh-CN" dirty="0" smtClean="0"/>
            </a:p>
            <a:p>
              <a:pPr marL="285750" indent="-285750">
                <a:buFont typeface="Wingdings" panose="05000000000000000000" charset="0"/>
                <a:buChar char="p"/>
              </a:pPr>
              <a:r>
                <a:rPr lang="zh-CN" altLang="en-US" dirty="0" smtClean="0"/>
                <a:t>液体的电导率</a:t>
              </a:r>
              <a:endParaRPr lang="en-US" altLang="zh-CN" dirty="0" smtClean="0"/>
            </a:p>
            <a:p>
              <a:pPr marL="285750" indent="-285750" algn="l">
                <a:buClrTx/>
                <a:buSzTx/>
                <a:buFont typeface="Wingdings" panose="05000000000000000000" charset="0"/>
                <a:buChar char="p"/>
              </a:pPr>
              <a:r>
                <a:rPr lang="zh-CN" altLang="en-US" dirty="0" smtClean="0"/>
                <a:t>液体的深度、倾斜</a:t>
              </a:r>
              <a:endParaRPr lang="zh-CN" altLang="en-US" dirty="0" smtClean="0"/>
            </a:p>
            <a:p>
              <a:pPr marL="342900" indent="-342900">
                <a:buFont typeface="Wingdings" panose="05000000000000000000" charset="0"/>
                <a:buChar char="ü"/>
              </a:pPr>
              <a:r>
                <a:rPr lang="zh-CN" altLang="en-US" dirty="0"/>
                <a:t>离子</a:t>
              </a:r>
              <a:r>
                <a:rPr lang="zh-CN" altLang="en-US" dirty="0" smtClean="0"/>
                <a:t>鞘效应</a:t>
              </a:r>
              <a:endParaRPr lang="en-US" altLang="zh-CN" dirty="0" smtClean="0"/>
            </a:p>
            <a:p>
              <a:pPr marL="342900" indent="-342900">
                <a:buFont typeface="Arial" panose="020B0604020202020204" pitchFamily="34" charset="0"/>
                <a:buChar char="•"/>
              </a:pPr>
              <a:r>
                <a:rPr lang="zh-CN" altLang="en-US" dirty="0"/>
                <a:t>探针</a:t>
              </a:r>
              <a:r>
                <a:rPr lang="zh-CN" altLang="en-US" dirty="0" smtClean="0"/>
                <a:t>的伸入</a:t>
              </a:r>
              <a:endParaRPr lang="en-US" altLang="zh-CN" dirty="0" smtClean="0"/>
            </a:p>
            <a:p>
              <a:pPr marL="285750" indent="-285750"/>
              <a:endParaRPr lang="en-US" altLang="zh-CN" dirty="0" smtClean="0"/>
            </a:p>
          </p:txBody>
        </p:sp>
        <p:sp>
          <p:nvSpPr>
            <p:cNvPr id="17" name="文本框 16"/>
            <p:cNvSpPr txBox="1"/>
            <p:nvPr/>
          </p:nvSpPr>
          <p:spPr>
            <a:xfrm>
              <a:off x="5960" y="7074"/>
              <a:ext cx="2885" cy="581"/>
            </a:xfrm>
            <a:prstGeom prst="rect">
              <a:avLst/>
            </a:prstGeom>
            <a:noFill/>
          </p:spPr>
          <p:txBody>
            <a:bodyPr wrap="square" rtlCol="0">
              <a:spAutoFit/>
            </a:bodyPr>
            <a:lstStyle/>
            <a:p>
              <a:r>
                <a:rPr lang="zh-CN" altLang="en-US" dirty="0" smtClean="0"/>
                <a:t>实际上会影响电压分布的因素</a:t>
              </a:r>
              <a:endParaRPr lang="zh-CN" altLang="en-US" dirty="0" smtClean="0"/>
            </a:p>
          </p:txBody>
        </p:sp>
        <p:sp>
          <p:nvSpPr>
            <p:cNvPr id="18" name="文本框 17"/>
            <p:cNvSpPr txBox="1"/>
            <p:nvPr/>
          </p:nvSpPr>
          <p:spPr>
            <a:xfrm>
              <a:off x="9497" y="8454"/>
              <a:ext cx="3789" cy="831"/>
            </a:xfrm>
            <a:prstGeom prst="rect">
              <a:avLst/>
            </a:prstGeom>
            <a:noFill/>
          </p:spPr>
          <p:txBody>
            <a:bodyPr wrap="square" rtlCol="0">
              <a:spAutoFit/>
            </a:bodyPr>
            <a:lstStyle/>
            <a:p>
              <a:pPr marL="285750" indent="-285750">
                <a:buFont typeface="Wingdings" panose="05000000000000000000" charset="0"/>
                <a:buChar char="ü"/>
              </a:pPr>
              <a:r>
                <a:rPr lang="zh-CN" altLang="en-US" dirty="0" smtClean="0"/>
                <a:t>电极的氧化</a:t>
              </a:r>
              <a:endParaRPr lang="en-US" altLang="zh-CN" dirty="0" smtClean="0"/>
            </a:p>
            <a:p>
              <a:pPr marL="285750" indent="-285750">
                <a:buFont typeface="Wingdings" panose="05000000000000000000" charset="0"/>
                <a:buChar char="ü"/>
              </a:pPr>
              <a:r>
                <a:rPr lang="zh-CN" altLang="en-US" dirty="0"/>
                <a:t>水</a:t>
              </a:r>
              <a:r>
                <a:rPr lang="zh-CN" altLang="en-US" dirty="0" smtClean="0"/>
                <a:t>的电解</a:t>
              </a:r>
              <a:endParaRPr lang="en-US" altLang="zh-CN" dirty="0" smtClean="0"/>
            </a:p>
            <a:p>
              <a:pPr marL="285750" indent="-285750">
                <a:buFont typeface="Wingdings" panose="05000000000000000000" charset="0"/>
                <a:buChar char="p"/>
              </a:pPr>
              <a:r>
                <a:rPr lang="zh-CN" altLang="en-US" dirty="0"/>
                <a:t>测量</a:t>
              </a:r>
              <a:r>
                <a:rPr lang="zh-CN" altLang="en-US" dirty="0" smtClean="0"/>
                <a:t>的误差</a:t>
              </a:r>
              <a:endParaRPr lang="zh-CN" altLang="en-US" dirty="0"/>
            </a:p>
          </p:txBody>
        </p:sp>
        <p:cxnSp>
          <p:nvCxnSpPr>
            <p:cNvPr id="9" name="直接箭头连接符 8"/>
            <p:cNvCxnSpPr>
              <a:stCxn id="3" idx="3"/>
              <a:endCxn id="17" idx="1"/>
            </p:cNvCxnSpPr>
            <p:nvPr/>
          </p:nvCxnSpPr>
          <p:spPr>
            <a:xfrm>
              <a:off x="4968" y="7365"/>
              <a:ext cx="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左大括号 19"/>
            <p:cNvSpPr/>
            <p:nvPr/>
          </p:nvSpPr>
          <p:spPr>
            <a:xfrm>
              <a:off x="8640" y="5990"/>
              <a:ext cx="691" cy="34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左大括号 23"/>
            <p:cNvSpPr/>
            <p:nvPr/>
          </p:nvSpPr>
          <p:spPr>
            <a:xfrm rot="10800000">
              <a:off x="11470" y="8526"/>
              <a:ext cx="691" cy="652"/>
            </a:xfrm>
            <a:prstGeom prst="leftBrace">
              <a:avLst>
                <a:gd name="adj1" fmla="val 0"/>
                <a:gd name="adj2" fmla="val 479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左大括号 24"/>
            <p:cNvSpPr/>
            <p:nvPr/>
          </p:nvSpPr>
          <p:spPr>
            <a:xfrm rot="10800000">
              <a:off x="12487" y="5472"/>
              <a:ext cx="691" cy="2424"/>
            </a:xfrm>
            <a:prstGeom prst="leftBrace">
              <a:avLst>
                <a:gd name="adj1" fmla="val 0"/>
                <a:gd name="adj2" fmla="val 479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13286" y="6483"/>
              <a:ext cx="2885" cy="831"/>
            </a:xfrm>
            <a:prstGeom prst="rect">
              <a:avLst/>
            </a:prstGeom>
            <a:noFill/>
          </p:spPr>
          <p:txBody>
            <a:bodyPr wrap="square" rtlCol="0">
              <a:spAutoFit/>
            </a:bodyPr>
            <a:lstStyle/>
            <a:p>
              <a:r>
                <a:rPr lang="zh-CN" altLang="en-US" dirty="0" smtClean="0"/>
                <a:t>需研究</a:t>
              </a:r>
              <a:endParaRPr lang="en-US" altLang="zh-CN" dirty="0" smtClean="0"/>
            </a:p>
            <a:p>
              <a:r>
                <a:rPr lang="zh-CN" altLang="en-US" dirty="0" smtClean="0"/>
                <a:t>→修正期望值</a:t>
              </a:r>
              <a:endParaRPr lang="en-US" altLang="zh-CN" dirty="0" smtClean="0"/>
            </a:p>
            <a:p>
              <a:endParaRPr lang="zh-CN" altLang="en-US" dirty="0" smtClean="0"/>
            </a:p>
          </p:txBody>
        </p:sp>
        <p:sp>
          <p:nvSpPr>
            <p:cNvPr id="27" name="文本框 26"/>
            <p:cNvSpPr txBox="1"/>
            <p:nvPr/>
          </p:nvSpPr>
          <p:spPr>
            <a:xfrm>
              <a:off x="12487" y="8703"/>
              <a:ext cx="2885" cy="332"/>
            </a:xfrm>
            <a:prstGeom prst="rect">
              <a:avLst/>
            </a:prstGeom>
            <a:noFill/>
          </p:spPr>
          <p:txBody>
            <a:bodyPr wrap="square" rtlCol="0">
              <a:spAutoFit/>
            </a:bodyPr>
            <a:lstStyle/>
            <a:p>
              <a:r>
                <a:rPr lang="zh-CN" altLang="en-US" dirty="0" smtClean="0"/>
                <a:t>需克服</a:t>
              </a:r>
              <a:endParaRPr lang="zh-CN" altLang="en-US" dirty="0" smtClean="0"/>
            </a:p>
          </p:txBody>
        </p:sp>
      </p:grpSp>
      <p:sp>
        <p:nvSpPr>
          <p:cNvPr id="19" name="文本框 18"/>
          <p:cNvSpPr txBox="1"/>
          <p:nvPr/>
        </p:nvSpPr>
        <p:spPr>
          <a:xfrm>
            <a:off x="113648" y="6318504"/>
            <a:ext cx="585216" cy="429895"/>
          </a:xfrm>
          <a:prstGeom prst="rect">
            <a:avLst/>
          </a:prstGeom>
          <a:noFill/>
        </p:spPr>
        <p:txBody>
          <a:bodyPr wrap="square" rtlCol="0">
            <a:spAutoFit/>
          </a:bodyPr>
          <a:lstStyle/>
          <a:p>
            <a:r>
              <a:rPr lang="en-US" altLang="zh-CN" sz="2200" dirty="0"/>
              <a:t>15</a:t>
            </a:r>
            <a:endParaRPr lang="en-US" altLang="zh-CN" sz="22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7919"/>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7" name="文本框 6"/>
          <p:cNvSpPr txBox="1"/>
          <p:nvPr/>
        </p:nvSpPr>
        <p:spPr>
          <a:xfrm>
            <a:off x="94129" y="256149"/>
            <a:ext cx="5522666" cy="584775"/>
          </a:xfrm>
          <a:prstGeom prst="rect">
            <a:avLst/>
          </a:prstGeom>
          <a:noFill/>
        </p:spPr>
        <p:txBody>
          <a:bodyPr wrap="none" rtlCol="0">
            <a:spAutoFit/>
          </a:bodyPr>
          <a:lstStyle/>
          <a:p>
            <a:r>
              <a:rPr lang="zh-CN" altLang="en-US" sz="3200" b="1" dirty="0">
                <a:solidFill>
                  <a:schemeClr val="bg1"/>
                </a:solidFill>
                <a:latin typeface="等线" panose="02010600030101010101" pitchFamily="2" charset="-122"/>
                <a:ea typeface="等线" panose="02010600030101010101" pitchFamily="2" charset="-122"/>
              </a:rPr>
              <a:t>课题描述   </a:t>
            </a:r>
            <a:r>
              <a:rPr lang="en-US" altLang="zh-CN" sz="3200" b="1" dirty="0">
                <a:solidFill>
                  <a:schemeClr val="bg1"/>
                </a:solidFill>
                <a:latin typeface="等线" panose="02010600030101010101" pitchFamily="2" charset="-122"/>
                <a:ea typeface="等线" panose="02010600030101010101" pitchFamily="2" charset="-122"/>
              </a:rPr>
              <a:t>Equipotential Line</a:t>
            </a:r>
            <a:endParaRPr lang="zh-CN" altLang="en-US" sz="3200" b="1" dirty="0">
              <a:solidFill>
                <a:schemeClr val="bg1"/>
              </a:solidFill>
              <a:latin typeface="等线" panose="02010600030101010101" pitchFamily="2" charset="-122"/>
              <a:ea typeface="等线" panose="02010600030101010101" pitchFamily="2" charset="-122"/>
            </a:endParaRPr>
          </a:p>
        </p:txBody>
      </p:sp>
      <p:sp>
        <p:nvSpPr>
          <p:cNvPr id="10" name="内容占位符 2"/>
          <p:cNvSpPr txBox="1"/>
          <p:nvPr/>
        </p:nvSpPr>
        <p:spPr>
          <a:xfrm>
            <a:off x="441578" y="1212216"/>
            <a:ext cx="11029615" cy="31413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Font typeface="Arial" panose="020B0604020202020204" pitchFamily="34" charset="0"/>
              <a:buNone/>
            </a:pPr>
            <a:r>
              <a:rPr lang="en-US" altLang="zh-CN" sz="2400" kern="100" dirty="0" smtClean="0">
                <a:latin typeface="等线" panose="02010600030101010101" pitchFamily="2" charset="-122"/>
                <a:ea typeface="等线" panose="02010600030101010101" pitchFamily="2" charset="-122"/>
                <a:cs typeface="Times New Roman" panose="02020603050405020304" pitchFamily="18" charset="0"/>
              </a:rPr>
              <a:t>	</a:t>
            </a:r>
            <a:r>
              <a:rPr lang="en-US" altLang="zh-CN" sz="2400" b="1" kern="100" dirty="0" smtClean="0">
                <a:latin typeface="等线" panose="02010600030101010101" pitchFamily="2" charset="-122"/>
                <a:ea typeface="等线" panose="02010600030101010101" pitchFamily="2" charset="-122"/>
                <a:cs typeface="Times New Roman" panose="02020603050405020304" pitchFamily="18" charset="0"/>
              </a:rPr>
              <a:t>Place </a:t>
            </a:r>
            <a:r>
              <a:rPr lang="en-US" altLang="zh-CN" sz="2400" b="1" kern="100" dirty="0" smtClean="0">
                <a:solidFill>
                  <a:srgbClr val="C00000"/>
                </a:solidFill>
                <a:latin typeface="等线" panose="02010600030101010101" pitchFamily="2" charset="-122"/>
                <a:ea typeface="等线" panose="02010600030101010101" pitchFamily="2" charset="-122"/>
                <a:cs typeface="Times New Roman" panose="02020603050405020304" pitchFamily="18" charset="0"/>
              </a:rPr>
              <a:t>two electrodes </a:t>
            </a:r>
            <a:r>
              <a:rPr lang="en-US" altLang="zh-CN" sz="2400" b="1" kern="100" dirty="0" smtClean="0">
                <a:latin typeface="等线" panose="02010600030101010101" pitchFamily="2" charset="-122"/>
                <a:ea typeface="等线" panose="02010600030101010101" pitchFamily="2" charset="-122"/>
                <a:cs typeface="Times New Roman" panose="02020603050405020304" pitchFamily="18" charset="0"/>
              </a:rPr>
              <a:t>into water, supply a safe voltage and use a voltmeter to determine </a:t>
            </a:r>
            <a:r>
              <a:rPr lang="en-US" altLang="zh-CN" sz="2400" b="1" kern="100" dirty="0" smtClean="0">
                <a:solidFill>
                  <a:srgbClr val="C00000"/>
                </a:solidFill>
                <a:latin typeface="等线" panose="02010600030101010101" pitchFamily="2" charset="-122"/>
                <a:ea typeface="等线" panose="02010600030101010101" pitchFamily="2" charset="-122"/>
                <a:cs typeface="Times New Roman" panose="02020603050405020304" pitchFamily="18" charset="0"/>
              </a:rPr>
              <a:t>electric potential at various locations</a:t>
            </a:r>
            <a:r>
              <a:rPr lang="en-US" altLang="zh-CN" sz="2400" b="1" kern="100" dirty="0" smtClean="0">
                <a:latin typeface="等线" panose="02010600030101010101" pitchFamily="2" charset="-122"/>
                <a:ea typeface="等线" panose="02010600030101010101" pitchFamily="2" charset="-122"/>
                <a:cs typeface="Times New Roman" panose="02020603050405020304" pitchFamily="18" charset="0"/>
              </a:rPr>
              <a:t>. Investigate how the measured equipotential lines deviate from your </a:t>
            </a:r>
            <a:r>
              <a:rPr lang="en-US" altLang="zh-CN" sz="2400" b="1" kern="100" dirty="0" smtClean="0">
                <a:solidFill>
                  <a:srgbClr val="C00000"/>
                </a:solidFill>
                <a:latin typeface="等线" panose="02010600030101010101" pitchFamily="2" charset="-122"/>
                <a:ea typeface="等线" panose="02010600030101010101" pitchFamily="2" charset="-122"/>
                <a:cs typeface="Times New Roman" panose="02020603050405020304" pitchFamily="18" charset="0"/>
              </a:rPr>
              <a:t>expectations</a:t>
            </a:r>
            <a:r>
              <a:rPr lang="en-US" altLang="zh-CN" sz="2400" b="1" kern="100" dirty="0" smtClean="0">
                <a:latin typeface="等线" panose="02010600030101010101" pitchFamily="2" charset="-122"/>
                <a:ea typeface="等线" panose="02010600030101010101" pitchFamily="2" charset="-122"/>
                <a:cs typeface="Times New Roman" panose="02020603050405020304" pitchFamily="18" charset="0"/>
              </a:rPr>
              <a:t> for </a:t>
            </a:r>
            <a:r>
              <a:rPr lang="en-US" altLang="zh-CN" sz="2400" b="1" kern="100" dirty="0" smtClean="0">
                <a:solidFill>
                  <a:srgbClr val="C00000"/>
                </a:solidFill>
                <a:latin typeface="等线" panose="02010600030101010101" pitchFamily="2" charset="-122"/>
                <a:ea typeface="等线" panose="02010600030101010101" pitchFamily="2" charset="-122"/>
                <a:cs typeface="Times New Roman" panose="02020603050405020304" pitchFamily="18" charset="0"/>
              </a:rPr>
              <a:t>different</a:t>
            </a:r>
            <a:r>
              <a:rPr lang="en-US" altLang="zh-CN" sz="2400" b="1" kern="100" dirty="0" smtClean="0">
                <a:solidFill>
                  <a:srgbClr val="FF0000"/>
                </a:solidFill>
                <a:latin typeface="等线" panose="02010600030101010101" pitchFamily="2" charset="-122"/>
                <a:ea typeface="等线" panose="02010600030101010101" pitchFamily="2" charset="-122"/>
                <a:cs typeface="Times New Roman" panose="02020603050405020304" pitchFamily="18" charset="0"/>
              </a:rPr>
              <a:t> </a:t>
            </a:r>
            <a:r>
              <a:rPr lang="en-US" altLang="zh-CN" sz="2400" b="1" kern="100" dirty="0" smtClean="0">
                <a:solidFill>
                  <a:srgbClr val="C00000"/>
                </a:solidFill>
                <a:latin typeface="等线" panose="02010600030101010101" pitchFamily="2" charset="-122"/>
                <a:ea typeface="等线" panose="02010600030101010101" pitchFamily="2" charset="-122"/>
                <a:cs typeface="Times New Roman" panose="02020603050405020304" pitchFamily="18" charset="0"/>
              </a:rPr>
              <a:t>conditions and liquids</a:t>
            </a:r>
            <a:r>
              <a:rPr lang="en-US" altLang="zh-CN" sz="2400" b="1" kern="100" dirty="0" smtClean="0">
                <a:latin typeface="等线" panose="02010600030101010101" pitchFamily="2" charset="-122"/>
                <a:ea typeface="等线" panose="02010600030101010101" pitchFamily="2" charset="-122"/>
                <a:cs typeface="Times New Roman" panose="02020603050405020304" pitchFamily="18" charset="0"/>
              </a:rPr>
              <a:t>.</a:t>
            </a:r>
            <a:endParaRPr lang="en-US" altLang="zh-CN" sz="2400" kern="100" dirty="0" smtClean="0">
              <a:latin typeface="等线" panose="02010600030101010101" pitchFamily="2" charset="-122"/>
              <a:ea typeface="等线" panose="02010600030101010101" pitchFamily="2" charset="-122"/>
              <a:cs typeface="Times New Roman" panose="02020603050405020304" pitchFamily="18" charset="0"/>
            </a:endParaRPr>
          </a:p>
          <a:p>
            <a:pPr marL="0" indent="0" algn="just">
              <a:spcBef>
                <a:spcPts val="0"/>
              </a:spcBef>
              <a:buFont typeface="Arial" panose="020B0604020202020204" pitchFamily="34" charset="0"/>
              <a:buNone/>
            </a:pPr>
            <a:r>
              <a:rPr lang="en-US" altLang="zh-CN" sz="2400" b="1" kern="100" dirty="0" smtClean="0">
                <a:latin typeface="等线" panose="02010600030101010101" pitchFamily="2" charset="-122"/>
                <a:ea typeface="等线" panose="02010600030101010101" pitchFamily="2" charset="-122"/>
                <a:cs typeface="Times New Roman" panose="02020603050405020304" pitchFamily="18" charset="0"/>
              </a:rPr>
              <a:t>	</a:t>
            </a:r>
            <a:r>
              <a:rPr lang="zh-CN" altLang="en-US" sz="2400" b="1" kern="100" dirty="0" smtClean="0">
                <a:latin typeface="等线" panose="02010600030101010101" pitchFamily="2" charset="-122"/>
                <a:ea typeface="等线" panose="02010600030101010101" pitchFamily="2" charset="-122"/>
                <a:cs typeface="Times New Roman" panose="02020603050405020304" pitchFamily="18" charset="0"/>
              </a:rPr>
              <a:t>将</a:t>
            </a:r>
            <a:r>
              <a:rPr lang="zh-CN" altLang="en-US" sz="2400" b="1" kern="100" dirty="0" smtClean="0">
                <a:solidFill>
                  <a:srgbClr val="C00000"/>
                </a:solidFill>
                <a:latin typeface="等线" panose="02010600030101010101" pitchFamily="2" charset="-122"/>
                <a:ea typeface="等线" panose="02010600030101010101" pitchFamily="2" charset="-122"/>
                <a:cs typeface="Times New Roman" panose="02020603050405020304" pitchFamily="18" charset="0"/>
              </a:rPr>
              <a:t>两个电极</a:t>
            </a:r>
            <a:r>
              <a:rPr lang="zh-CN" altLang="en-US" sz="2400" b="1" kern="100" dirty="0" smtClean="0">
                <a:latin typeface="等线" panose="02010600030101010101" pitchFamily="2" charset="-122"/>
                <a:ea typeface="等线" panose="02010600030101010101" pitchFamily="2" charset="-122"/>
                <a:cs typeface="Times New Roman" panose="02020603050405020304" pitchFamily="18" charset="0"/>
              </a:rPr>
              <a:t>放入水中，加一个安全的电压，然后使用电压表测定</a:t>
            </a:r>
            <a:r>
              <a:rPr lang="zh-CN" altLang="en-US" sz="2400" b="1" kern="100" dirty="0" smtClean="0">
                <a:solidFill>
                  <a:srgbClr val="C00000"/>
                </a:solidFill>
                <a:latin typeface="等线" panose="02010600030101010101" pitchFamily="2" charset="-122"/>
                <a:ea typeface="等线" panose="02010600030101010101" pitchFamily="2" charset="-122"/>
                <a:cs typeface="Times New Roman" panose="02020603050405020304" pitchFamily="18" charset="0"/>
              </a:rPr>
              <a:t>不同位置的电势</a:t>
            </a:r>
            <a:r>
              <a:rPr lang="zh-CN" altLang="en-US" sz="2400" b="1" kern="100" dirty="0" smtClean="0">
                <a:latin typeface="等线" panose="02010600030101010101" pitchFamily="2" charset="-122"/>
                <a:ea typeface="等线" panose="02010600030101010101" pitchFamily="2" charset="-122"/>
                <a:cs typeface="Times New Roman" panose="02020603050405020304" pitchFamily="18" charset="0"/>
              </a:rPr>
              <a:t>。研究测出的等势线与在</a:t>
            </a:r>
            <a:r>
              <a:rPr lang="zh-CN" altLang="en-US" sz="2400" b="1" kern="100" dirty="0" smtClean="0">
                <a:solidFill>
                  <a:srgbClr val="C00000"/>
                </a:solidFill>
                <a:latin typeface="等线" panose="02010600030101010101" pitchFamily="2" charset="-122"/>
                <a:ea typeface="等线" panose="02010600030101010101" pitchFamily="2" charset="-122"/>
                <a:cs typeface="Times New Roman" panose="02020603050405020304" pitchFamily="18" charset="0"/>
              </a:rPr>
              <a:t>不同条件</a:t>
            </a:r>
            <a:r>
              <a:rPr lang="zh-CN" altLang="en-US" sz="2400" b="1" kern="100" dirty="0" smtClean="0">
                <a:latin typeface="等线" panose="02010600030101010101" pitchFamily="2" charset="-122"/>
                <a:ea typeface="等线" panose="02010600030101010101" pitchFamily="2" charset="-122"/>
                <a:cs typeface="Times New Roman" panose="02020603050405020304" pitchFamily="18" charset="0"/>
              </a:rPr>
              <a:t>和</a:t>
            </a:r>
            <a:r>
              <a:rPr lang="zh-CN" altLang="en-US" sz="2400" b="1" kern="100" dirty="0" smtClean="0">
                <a:solidFill>
                  <a:srgbClr val="C00000"/>
                </a:solidFill>
                <a:latin typeface="等线" panose="02010600030101010101" pitchFamily="2" charset="-122"/>
                <a:ea typeface="等线" panose="02010600030101010101" pitchFamily="2" charset="-122"/>
                <a:cs typeface="Times New Roman" panose="02020603050405020304" pitchFamily="18" charset="0"/>
              </a:rPr>
              <a:t>液体</a:t>
            </a:r>
            <a:r>
              <a:rPr lang="zh-CN" altLang="en-US" sz="2400" b="1" kern="100" dirty="0" smtClean="0">
                <a:latin typeface="等线" panose="02010600030101010101" pitchFamily="2" charset="-122"/>
                <a:ea typeface="等线" panose="02010600030101010101" pitchFamily="2" charset="-122"/>
                <a:cs typeface="Times New Roman" panose="02020603050405020304" pitchFamily="18" charset="0"/>
              </a:rPr>
              <a:t>情况下的</a:t>
            </a:r>
            <a:r>
              <a:rPr lang="zh-CN" altLang="en-US" sz="2400" b="1" kern="100" dirty="0" smtClean="0">
                <a:solidFill>
                  <a:srgbClr val="C00000"/>
                </a:solidFill>
                <a:latin typeface="等线" panose="02010600030101010101" pitchFamily="2" charset="-122"/>
                <a:ea typeface="等线" panose="02010600030101010101" pitchFamily="2" charset="-122"/>
                <a:cs typeface="Times New Roman" panose="02020603050405020304" pitchFamily="18" charset="0"/>
              </a:rPr>
              <a:t>期望值</a:t>
            </a:r>
            <a:r>
              <a:rPr lang="zh-CN" altLang="en-US" sz="2400" b="1" kern="100" dirty="0" smtClean="0">
                <a:latin typeface="等线" panose="02010600030101010101" pitchFamily="2" charset="-122"/>
                <a:ea typeface="等线" panose="02010600030101010101" pitchFamily="2" charset="-122"/>
                <a:cs typeface="Times New Roman" panose="02020603050405020304" pitchFamily="18" charset="0"/>
              </a:rPr>
              <a:t>是如何产生</a:t>
            </a:r>
            <a:r>
              <a:rPr lang="zh-CN" altLang="en-US" sz="2400" b="1" kern="100" dirty="0">
                <a:solidFill>
                  <a:srgbClr val="C00000"/>
                </a:solidFill>
                <a:latin typeface="等线" panose="02010600030101010101" pitchFamily="2" charset="-122"/>
                <a:ea typeface="等线" panose="02010600030101010101" pitchFamily="2" charset="-122"/>
                <a:cs typeface="Times New Roman" panose="02020603050405020304" pitchFamily="18" charset="0"/>
              </a:rPr>
              <a:t>偏离</a:t>
            </a:r>
            <a:r>
              <a:rPr lang="zh-CN" altLang="en-US" sz="2400" b="1" kern="100" dirty="0" smtClean="0">
                <a:latin typeface="等线" panose="02010600030101010101" pitchFamily="2" charset="-122"/>
                <a:ea typeface="等线" panose="02010600030101010101" pitchFamily="2" charset="-122"/>
                <a:cs typeface="Times New Roman" panose="02020603050405020304" pitchFamily="18" charset="0"/>
              </a:rPr>
              <a:t>的</a:t>
            </a:r>
            <a:r>
              <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en-US" sz="2400" kern="100" dirty="0" smtClean="0">
              <a:latin typeface="等线" panose="02010600030101010101" pitchFamily="2" charset="-122"/>
              <a:ea typeface="等线" panose="02010600030101010101" pitchFamily="2" charset="-122"/>
              <a:cs typeface="Times New Roman" panose="02020603050405020304" pitchFamily="18" charset="0"/>
            </a:endParaRPr>
          </a:p>
          <a:p>
            <a:pPr marL="0" indent="0">
              <a:buFont typeface="Arial" panose="020B0604020202020204" pitchFamily="34" charset="0"/>
              <a:buNone/>
            </a:pPr>
            <a:endParaRPr lang="zh-CN" altLang="en-US" dirty="0"/>
          </a:p>
        </p:txBody>
      </p:sp>
      <p:sp>
        <p:nvSpPr>
          <p:cNvPr id="3" name="文本框 2"/>
          <p:cNvSpPr txBox="1"/>
          <p:nvPr/>
        </p:nvSpPr>
        <p:spPr>
          <a:xfrm>
            <a:off x="748553" y="4353610"/>
            <a:ext cx="2406127" cy="923330"/>
          </a:xfrm>
          <a:prstGeom prst="rect">
            <a:avLst/>
          </a:prstGeom>
          <a:noFill/>
        </p:spPr>
        <p:txBody>
          <a:bodyPr wrap="square" rtlCol="0">
            <a:spAutoFit/>
          </a:bodyPr>
          <a:lstStyle/>
          <a:p>
            <a:r>
              <a:rPr lang="zh-CN" altLang="en-US" dirty="0" smtClean="0"/>
              <a:t>最基本的模型：无穷大平面上两等量异种点电荷</a:t>
            </a:r>
            <a:endParaRPr lang="zh-CN" altLang="en-US" dirty="0"/>
          </a:p>
        </p:txBody>
      </p:sp>
      <p:sp>
        <p:nvSpPr>
          <p:cNvPr id="16" name="文本框 15"/>
          <p:cNvSpPr txBox="1"/>
          <p:nvPr/>
        </p:nvSpPr>
        <p:spPr>
          <a:xfrm>
            <a:off x="6012180" y="3358515"/>
            <a:ext cx="3542665" cy="2030095"/>
          </a:xfrm>
          <a:prstGeom prst="rect">
            <a:avLst/>
          </a:prstGeom>
          <a:noFill/>
        </p:spPr>
        <p:txBody>
          <a:bodyPr wrap="square" rtlCol="0">
            <a:spAutoFit/>
          </a:bodyPr>
          <a:lstStyle/>
          <a:p>
            <a:r>
              <a:rPr lang="zh-CN" altLang="en-US" dirty="0" smtClean="0"/>
              <a:t>电极的形状、位置与固定方式</a:t>
            </a:r>
            <a:endParaRPr lang="en-US" altLang="zh-CN" dirty="0" smtClean="0"/>
          </a:p>
          <a:p>
            <a:r>
              <a:rPr lang="zh-CN" altLang="en-US" dirty="0"/>
              <a:t>容器</a:t>
            </a:r>
            <a:r>
              <a:rPr lang="zh-CN" altLang="en-US" dirty="0" smtClean="0"/>
              <a:t>的绝缘边界</a:t>
            </a:r>
            <a:endParaRPr lang="en-US" altLang="zh-CN" dirty="0" smtClean="0"/>
          </a:p>
          <a:p>
            <a:r>
              <a:rPr lang="zh-CN" altLang="en-US" dirty="0" smtClean="0"/>
              <a:t>液体的电导率</a:t>
            </a:r>
            <a:endParaRPr lang="en-US" altLang="zh-CN" dirty="0" smtClean="0"/>
          </a:p>
          <a:p>
            <a:r>
              <a:rPr lang="zh-CN" altLang="en-US" dirty="0" smtClean="0"/>
              <a:t>液体的深度、倾斜</a:t>
            </a:r>
            <a:endParaRPr lang="en-US" altLang="zh-CN" dirty="0" smtClean="0"/>
          </a:p>
          <a:p>
            <a:r>
              <a:rPr lang="zh-CN" altLang="en-US" dirty="0"/>
              <a:t>离子</a:t>
            </a:r>
            <a:r>
              <a:rPr lang="zh-CN" altLang="en-US" dirty="0" smtClean="0"/>
              <a:t>鞘效应</a:t>
            </a:r>
            <a:endParaRPr lang="en-US" altLang="zh-CN" dirty="0" smtClean="0"/>
          </a:p>
          <a:p>
            <a:r>
              <a:rPr lang="zh-CN" altLang="en-US" dirty="0"/>
              <a:t>探针</a:t>
            </a:r>
            <a:r>
              <a:rPr lang="zh-CN" altLang="en-US" dirty="0" smtClean="0"/>
              <a:t>的伸入</a:t>
            </a:r>
            <a:endParaRPr lang="en-US" altLang="zh-CN" dirty="0" smtClean="0"/>
          </a:p>
          <a:p>
            <a:endParaRPr lang="en-US" altLang="zh-CN" dirty="0" smtClean="0"/>
          </a:p>
        </p:txBody>
      </p:sp>
      <p:sp>
        <p:nvSpPr>
          <p:cNvPr id="17" name="文本框 16"/>
          <p:cNvSpPr txBox="1"/>
          <p:nvPr/>
        </p:nvSpPr>
        <p:spPr>
          <a:xfrm>
            <a:off x="3784588" y="4492109"/>
            <a:ext cx="1832207" cy="646331"/>
          </a:xfrm>
          <a:prstGeom prst="rect">
            <a:avLst/>
          </a:prstGeom>
          <a:noFill/>
        </p:spPr>
        <p:txBody>
          <a:bodyPr wrap="square" rtlCol="0">
            <a:spAutoFit/>
          </a:bodyPr>
          <a:lstStyle/>
          <a:p>
            <a:r>
              <a:rPr lang="zh-CN" altLang="en-US" dirty="0" smtClean="0"/>
              <a:t>实际上会影响电压分布的因素</a:t>
            </a:r>
            <a:endParaRPr lang="zh-CN" altLang="en-US" dirty="0" smtClean="0"/>
          </a:p>
        </p:txBody>
      </p:sp>
      <p:sp>
        <p:nvSpPr>
          <p:cNvPr id="18" name="文本框 17"/>
          <p:cNvSpPr txBox="1"/>
          <p:nvPr/>
        </p:nvSpPr>
        <p:spPr>
          <a:xfrm>
            <a:off x="6030737" y="5368380"/>
            <a:ext cx="2406127" cy="923330"/>
          </a:xfrm>
          <a:prstGeom prst="rect">
            <a:avLst/>
          </a:prstGeom>
          <a:noFill/>
        </p:spPr>
        <p:txBody>
          <a:bodyPr wrap="square" rtlCol="0">
            <a:spAutoFit/>
          </a:bodyPr>
          <a:lstStyle/>
          <a:p>
            <a:r>
              <a:rPr lang="zh-CN" altLang="en-US" dirty="0" smtClean="0"/>
              <a:t>电极的氧化</a:t>
            </a:r>
            <a:endParaRPr lang="en-US" altLang="zh-CN" dirty="0" smtClean="0"/>
          </a:p>
          <a:p>
            <a:r>
              <a:rPr lang="zh-CN" altLang="en-US" dirty="0"/>
              <a:t>水</a:t>
            </a:r>
            <a:r>
              <a:rPr lang="zh-CN" altLang="en-US" dirty="0" smtClean="0"/>
              <a:t>的电解</a:t>
            </a:r>
            <a:endParaRPr lang="en-US" altLang="zh-CN" dirty="0" smtClean="0"/>
          </a:p>
          <a:p>
            <a:r>
              <a:rPr lang="zh-CN" altLang="en-US" dirty="0"/>
              <a:t>测量</a:t>
            </a:r>
            <a:r>
              <a:rPr lang="zh-CN" altLang="en-US" dirty="0" smtClean="0"/>
              <a:t>的误差</a:t>
            </a:r>
            <a:endParaRPr lang="zh-CN" altLang="en-US" dirty="0"/>
          </a:p>
        </p:txBody>
      </p:sp>
      <p:cxnSp>
        <p:nvCxnSpPr>
          <p:cNvPr id="9" name="直接箭头连接符 8"/>
          <p:cNvCxnSpPr>
            <a:stCxn id="3" idx="3"/>
            <a:endCxn id="17" idx="1"/>
          </p:cNvCxnSpPr>
          <p:nvPr/>
        </p:nvCxnSpPr>
        <p:spPr>
          <a:xfrm>
            <a:off x="3154680" y="4815275"/>
            <a:ext cx="629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左大括号 19"/>
          <p:cNvSpPr/>
          <p:nvPr/>
        </p:nvSpPr>
        <p:spPr>
          <a:xfrm>
            <a:off x="5486401" y="3803904"/>
            <a:ext cx="438912" cy="21945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左大括号 23"/>
          <p:cNvSpPr/>
          <p:nvPr/>
        </p:nvSpPr>
        <p:spPr>
          <a:xfrm rot="10800000">
            <a:off x="7283330" y="5413248"/>
            <a:ext cx="438912" cy="826992"/>
          </a:xfrm>
          <a:prstGeom prst="leftBrace">
            <a:avLst>
              <a:gd name="adj1" fmla="val 8333"/>
              <a:gd name="adj2" fmla="val 479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左大括号 24"/>
          <p:cNvSpPr/>
          <p:nvPr/>
        </p:nvSpPr>
        <p:spPr>
          <a:xfrm rot="10800000">
            <a:off x="9075046" y="3495040"/>
            <a:ext cx="438912" cy="1539024"/>
          </a:xfrm>
          <a:prstGeom prst="leftBrace">
            <a:avLst>
              <a:gd name="adj1" fmla="val 0"/>
              <a:gd name="adj2" fmla="val 479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9611614" y="3965813"/>
            <a:ext cx="1832207" cy="923330"/>
          </a:xfrm>
          <a:prstGeom prst="rect">
            <a:avLst/>
          </a:prstGeom>
          <a:noFill/>
        </p:spPr>
        <p:txBody>
          <a:bodyPr wrap="square" rtlCol="0">
            <a:spAutoFit/>
          </a:bodyPr>
          <a:lstStyle/>
          <a:p>
            <a:r>
              <a:rPr lang="zh-CN" altLang="en-US" dirty="0" smtClean="0"/>
              <a:t>需研究</a:t>
            </a:r>
            <a:endParaRPr lang="en-US" altLang="zh-CN" dirty="0" smtClean="0"/>
          </a:p>
          <a:p>
            <a:r>
              <a:rPr lang="zh-CN" altLang="en-US" dirty="0" smtClean="0"/>
              <a:t>→修正期望值</a:t>
            </a:r>
            <a:endParaRPr lang="en-US" altLang="zh-CN" dirty="0" smtClean="0"/>
          </a:p>
          <a:p>
            <a:endParaRPr lang="zh-CN" altLang="en-US" dirty="0" smtClean="0"/>
          </a:p>
        </p:txBody>
      </p:sp>
      <p:sp>
        <p:nvSpPr>
          <p:cNvPr id="27" name="文本框 26"/>
          <p:cNvSpPr txBox="1"/>
          <p:nvPr/>
        </p:nvSpPr>
        <p:spPr>
          <a:xfrm>
            <a:off x="7722242" y="5642078"/>
            <a:ext cx="1832207" cy="369332"/>
          </a:xfrm>
          <a:prstGeom prst="rect">
            <a:avLst/>
          </a:prstGeom>
          <a:noFill/>
        </p:spPr>
        <p:txBody>
          <a:bodyPr wrap="square" rtlCol="0">
            <a:spAutoFit/>
          </a:bodyPr>
          <a:lstStyle/>
          <a:p>
            <a:r>
              <a:rPr lang="zh-CN" altLang="en-US" dirty="0" smtClean="0"/>
              <a:t>需克服</a:t>
            </a:r>
            <a:endParaRPr lang="zh-CN" altLang="en-US" dirty="0" smtClean="0"/>
          </a:p>
        </p:txBody>
      </p:sp>
      <p:pic>
        <p:nvPicPr>
          <p:cNvPr id="21" name="图片 20"/>
          <p:cNvPicPr>
            <a:picLocks noChangeAspect="1"/>
          </p:cNvPicPr>
          <p:nvPr/>
        </p:nvPicPr>
        <p:blipFill>
          <a:blip r:embed="rId2"/>
          <a:stretch>
            <a:fillRect/>
          </a:stretch>
        </p:blipFill>
        <p:spPr>
          <a:xfrm>
            <a:off x="697230" y="5276940"/>
            <a:ext cx="2457450" cy="666750"/>
          </a:xfrm>
          <a:prstGeom prst="rect">
            <a:avLst/>
          </a:prstGeom>
        </p:spPr>
      </p:pic>
      <p:sp>
        <p:nvSpPr>
          <p:cNvPr id="19" name="文本框 18"/>
          <p:cNvSpPr txBox="1"/>
          <p:nvPr/>
        </p:nvSpPr>
        <p:spPr>
          <a:xfrm>
            <a:off x="113648" y="6318504"/>
            <a:ext cx="585216" cy="430887"/>
          </a:xfrm>
          <a:prstGeom prst="rect">
            <a:avLst/>
          </a:prstGeom>
          <a:noFill/>
        </p:spPr>
        <p:txBody>
          <a:bodyPr wrap="square" rtlCol="0">
            <a:spAutoFit/>
          </a:bodyPr>
          <a:lstStyle/>
          <a:p>
            <a:r>
              <a:rPr lang="en-US" altLang="zh-CN" sz="2200" dirty="0"/>
              <a:t>2</a:t>
            </a:r>
            <a:endParaRPr lang="zh-CN" altLang="en-US" sz="2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duotone>
              <a:prstClr val="black"/>
              <a:schemeClr val="accent5">
                <a:tint val="45000"/>
                <a:satMod val="400000"/>
              </a:schemeClr>
            </a:duotone>
          </a:blip>
          <a:stretch>
            <a:fillRect/>
          </a:stretch>
        </p:blipFill>
        <p:spPr>
          <a:xfrm>
            <a:off x="9210103" y="974194"/>
            <a:ext cx="2409825" cy="2085975"/>
          </a:xfrm>
          <a:prstGeom prst="rect">
            <a:avLst/>
          </a:prstGeom>
        </p:spPr>
      </p:pic>
      <p:grpSp>
        <p:nvGrpSpPr>
          <p:cNvPr id="2" name="组合 1"/>
          <p:cNvGrpSpPr/>
          <p:nvPr/>
        </p:nvGrpSpPr>
        <p:grpSpPr>
          <a:xfrm>
            <a:off x="94129" y="153754"/>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94129" y="256149"/>
            <a:ext cx="4043680" cy="583565"/>
          </a:xfrm>
          <a:prstGeom prst="rect">
            <a:avLst/>
          </a:prstGeom>
          <a:noFill/>
        </p:spPr>
        <p:txBody>
          <a:bodyPr wrap="none" rtlCol="0">
            <a:spAutoFit/>
          </a:bodyPr>
          <a:lstStyle/>
          <a:p>
            <a:r>
              <a:rPr lang="zh-CN" altLang="en-US" sz="3200" spc="600" dirty="0" smtClean="0">
                <a:solidFill>
                  <a:schemeClr val="bg1"/>
                </a:solidFill>
                <a:latin typeface="Adobe Gothic Std B" panose="020B0800000000000000" pitchFamily="34" charset="-128"/>
              </a:rPr>
              <a:t>实验方案（软件）</a:t>
            </a:r>
            <a:endParaRPr lang="zh-CN" altLang="en-US" sz="3200" spc="600" dirty="0">
              <a:solidFill>
                <a:schemeClr val="bg1"/>
              </a:solidFill>
              <a:latin typeface="Adobe Gothic Std B" panose="020B0800000000000000" pitchFamily="34" charset="-128"/>
            </a:endParaRPr>
          </a:p>
        </p:txBody>
      </p:sp>
      <p:graphicFrame>
        <p:nvGraphicFramePr>
          <p:cNvPr id="3" name="图示 2"/>
          <p:cNvGraphicFramePr/>
          <p:nvPr/>
        </p:nvGraphicFramePr>
        <p:xfrm>
          <a:off x="2029460" y="255988"/>
          <a:ext cx="6690868" cy="3726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5197" y="3187124"/>
            <a:ext cx="6993001" cy="3444828"/>
          </a:xfrm>
          <a:prstGeom prst="rect">
            <a:avLst/>
          </a:prstGeom>
        </p:spPr>
      </p:pic>
      <p:sp>
        <p:nvSpPr>
          <p:cNvPr id="7" name="文本框 6"/>
          <p:cNvSpPr txBox="1"/>
          <p:nvPr/>
        </p:nvSpPr>
        <p:spPr>
          <a:xfrm>
            <a:off x="8178411" y="6488668"/>
            <a:ext cx="2286000" cy="369332"/>
          </a:xfrm>
          <a:prstGeom prst="rect">
            <a:avLst/>
          </a:prstGeom>
          <a:noFill/>
        </p:spPr>
        <p:txBody>
          <a:bodyPr wrap="square" rtlCol="0">
            <a:spAutoFit/>
          </a:bodyPr>
          <a:lstStyle/>
          <a:p>
            <a:r>
              <a:rPr lang="zh-CN" altLang="en-US" dirty="0" smtClean="0"/>
              <a:t>实验电路图</a:t>
            </a:r>
            <a:endParaRPr lang="zh-CN" altLang="en-US" dirty="0"/>
          </a:p>
        </p:txBody>
      </p:sp>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1039" y="3323050"/>
            <a:ext cx="4228982" cy="3172976"/>
          </a:xfrm>
          <a:prstGeom prst="rect">
            <a:avLst/>
          </a:prstGeom>
        </p:spPr>
      </p:pic>
      <p:sp>
        <p:nvSpPr>
          <p:cNvPr id="24" name="文本框 23"/>
          <p:cNvSpPr txBox="1"/>
          <p:nvPr/>
        </p:nvSpPr>
        <p:spPr>
          <a:xfrm>
            <a:off x="2188845" y="6488668"/>
            <a:ext cx="2286000" cy="369332"/>
          </a:xfrm>
          <a:prstGeom prst="rect">
            <a:avLst/>
          </a:prstGeom>
          <a:noFill/>
        </p:spPr>
        <p:txBody>
          <a:bodyPr wrap="square" rtlCol="0">
            <a:spAutoFit/>
          </a:bodyPr>
          <a:lstStyle/>
          <a:p>
            <a:r>
              <a:rPr lang="en-US" altLang="zh-CN" dirty="0" err="1" smtClean="0"/>
              <a:t>Labview</a:t>
            </a:r>
            <a:r>
              <a:rPr lang="zh-CN" altLang="en-US" dirty="0" smtClean="0"/>
              <a:t>界面</a:t>
            </a:r>
            <a:endParaRPr lang="zh-CN" altLang="en-US" dirty="0"/>
          </a:p>
        </p:txBody>
      </p:sp>
      <p:sp>
        <p:nvSpPr>
          <p:cNvPr id="10" name="椭圆 9"/>
          <p:cNvSpPr/>
          <p:nvPr/>
        </p:nvSpPr>
        <p:spPr>
          <a:xfrm>
            <a:off x="9664563" y="1893112"/>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smtClean="0">
                <a:solidFill>
                  <a:schemeClr val="tx1"/>
                </a:solidFill>
              </a:rPr>
              <a:t>+</a:t>
            </a:r>
            <a:endParaRPr lang="zh-CN" altLang="en-US" dirty="0">
              <a:solidFill>
                <a:schemeClr val="tx1"/>
              </a:solidFill>
            </a:endParaRPr>
          </a:p>
        </p:txBody>
      </p:sp>
      <p:sp>
        <p:nvSpPr>
          <p:cNvPr id="13" name="椭圆 12"/>
          <p:cNvSpPr/>
          <p:nvPr/>
        </p:nvSpPr>
        <p:spPr>
          <a:xfrm>
            <a:off x="11024616" y="1898904"/>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cxnSp>
        <p:nvCxnSpPr>
          <p:cNvPr id="20" name="肘形连接符 19"/>
          <p:cNvCxnSpPr/>
          <p:nvPr/>
        </p:nvCxnSpPr>
        <p:spPr>
          <a:xfrm flipV="1">
            <a:off x="6507943" y="2817326"/>
            <a:ext cx="3717933" cy="3202452"/>
          </a:xfrm>
          <a:prstGeom prst="bentConnector2">
            <a:avLst/>
          </a:prstGeom>
          <a:ln w="9525">
            <a:tailEnd type="triangle"/>
          </a:ln>
        </p:spPr>
        <p:style>
          <a:lnRef idx="1">
            <a:schemeClr val="accent2"/>
          </a:lnRef>
          <a:fillRef idx="0">
            <a:schemeClr val="accent2"/>
          </a:fillRef>
          <a:effectRef idx="0">
            <a:schemeClr val="accent2"/>
          </a:effectRef>
          <a:fontRef idx="minor">
            <a:schemeClr val="tx1"/>
          </a:fontRef>
        </p:style>
      </p:cxnSp>
      <p:sp>
        <p:nvSpPr>
          <p:cNvPr id="26" name="文本框 25"/>
          <p:cNvSpPr txBox="1"/>
          <p:nvPr/>
        </p:nvSpPr>
        <p:spPr>
          <a:xfrm>
            <a:off x="113648" y="6318504"/>
            <a:ext cx="585216" cy="430887"/>
          </a:xfrm>
          <a:prstGeom prst="rect">
            <a:avLst/>
          </a:prstGeom>
          <a:noFill/>
        </p:spPr>
        <p:txBody>
          <a:bodyPr wrap="square" rtlCol="0">
            <a:spAutoFit/>
          </a:bodyPr>
          <a:lstStyle/>
          <a:p>
            <a:r>
              <a:rPr lang="en-US" altLang="zh-CN" sz="2200" dirty="0"/>
              <a:t>3</a:t>
            </a:r>
            <a:endParaRPr lang="zh-CN" altLang="en-US" sz="2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6430010" y="4187825"/>
            <a:ext cx="2834640" cy="1358649"/>
            <a:chOff x="10223" y="6556"/>
            <a:chExt cx="5584" cy="2679"/>
          </a:xfrm>
        </p:grpSpPr>
        <p:pic>
          <p:nvPicPr>
            <p:cNvPr id="21" name="图片 20"/>
            <p:cNvPicPr>
              <a:picLocks noChangeAspect="1"/>
            </p:cNvPicPr>
            <p:nvPr/>
          </p:nvPicPr>
          <p:blipFill>
            <a:blip r:embed="rId1"/>
            <a:stretch>
              <a:fillRect/>
            </a:stretch>
          </p:blipFill>
          <p:spPr>
            <a:xfrm>
              <a:off x="10223" y="6556"/>
              <a:ext cx="5290" cy="2368"/>
            </a:xfrm>
            <a:prstGeom prst="rect">
              <a:avLst/>
            </a:prstGeom>
          </p:spPr>
        </p:pic>
        <p:sp>
          <p:nvSpPr>
            <p:cNvPr id="22" name="文本框 21"/>
            <p:cNvSpPr txBox="1"/>
            <p:nvPr/>
          </p:nvSpPr>
          <p:spPr>
            <a:xfrm>
              <a:off x="11811" y="8509"/>
              <a:ext cx="3996" cy="726"/>
            </a:xfrm>
            <a:prstGeom prst="rect">
              <a:avLst/>
            </a:prstGeom>
            <a:noFill/>
          </p:spPr>
          <p:txBody>
            <a:bodyPr wrap="square" rtlCol="0">
              <a:spAutoFit/>
            </a:bodyPr>
            <a:p>
              <a:r>
                <a:rPr lang="zh-CN" altLang="en-US" dirty="0"/>
                <a:t>比例示意图</a:t>
              </a:r>
              <a:endParaRPr lang="zh-CN" altLang="en-US" dirty="0"/>
            </a:p>
          </p:txBody>
        </p:sp>
        <p:sp>
          <p:nvSpPr>
            <p:cNvPr id="23" name="文本框 22"/>
            <p:cNvSpPr txBox="1"/>
            <p:nvPr/>
          </p:nvSpPr>
          <p:spPr>
            <a:xfrm>
              <a:off x="12735" y="7321"/>
              <a:ext cx="1349" cy="726"/>
            </a:xfrm>
            <a:prstGeom prst="rect">
              <a:avLst/>
            </a:prstGeom>
            <a:noFill/>
          </p:spPr>
          <p:txBody>
            <a:bodyPr wrap="square" rtlCol="0">
              <a:spAutoFit/>
            </a:bodyPr>
            <a:p>
              <a:r>
                <a:rPr lang="zh-CN" altLang="en-US" dirty="0"/>
                <a:t>电极</a:t>
              </a:r>
              <a:endParaRPr lang="zh-CN" altLang="en-US" dirty="0"/>
            </a:p>
          </p:txBody>
        </p:sp>
        <p:sp>
          <p:nvSpPr>
            <p:cNvPr id="25" name="文本框 24"/>
            <p:cNvSpPr txBox="1"/>
            <p:nvPr/>
          </p:nvSpPr>
          <p:spPr>
            <a:xfrm>
              <a:off x="12945" y="8121"/>
              <a:ext cx="1331" cy="726"/>
            </a:xfrm>
            <a:prstGeom prst="rect">
              <a:avLst/>
            </a:prstGeom>
            <a:noFill/>
          </p:spPr>
          <p:txBody>
            <a:bodyPr wrap="square" rtlCol="0">
              <a:spAutoFit/>
            </a:bodyPr>
            <a:p>
              <a:r>
                <a:rPr lang="zh-CN" altLang="en-US" dirty="0"/>
                <a:t>硅胶</a:t>
              </a:r>
              <a:endParaRPr lang="zh-CN" altLang="en-US" dirty="0"/>
            </a:p>
          </p:txBody>
        </p:sp>
        <p:sp>
          <p:nvSpPr>
            <p:cNvPr id="26" name="文本框 25"/>
            <p:cNvSpPr txBox="1"/>
            <p:nvPr/>
          </p:nvSpPr>
          <p:spPr>
            <a:xfrm>
              <a:off x="11543" y="7521"/>
              <a:ext cx="1349" cy="726"/>
            </a:xfrm>
            <a:prstGeom prst="rect">
              <a:avLst/>
            </a:prstGeom>
            <a:noFill/>
          </p:spPr>
          <p:txBody>
            <a:bodyPr wrap="square" rtlCol="0">
              <a:spAutoFit/>
            </a:bodyPr>
            <a:p>
              <a:r>
                <a:rPr lang="zh-CN" altLang="en-US" dirty="0"/>
                <a:t>水</a:t>
              </a:r>
              <a:endParaRPr lang="zh-CN" altLang="en-US" dirty="0"/>
            </a:p>
          </p:txBody>
        </p:sp>
      </p:grpSp>
      <p:sp>
        <p:nvSpPr>
          <p:cNvPr id="16" name="文本框 15"/>
          <p:cNvSpPr txBox="1"/>
          <p:nvPr/>
        </p:nvSpPr>
        <p:spPr>
          <a:xfrm>
            <a:off x="310769" y="950160"/>
            <a:ext cx="4096512" cy="4399915"/>
          </a:xfrm>
          <a:prstGeom prst="rect">
            <a:avLst/>
          </a:prstGeom>
          <a:noFill/>
        </p:spPr>
        <p:txBody>
          <a:bodyPr wrap="square" rtlCol="0">
            <a:spAutoFit/>
          </a:bodyPr>
          <a:lstStyle/>
          <a:p>
            <a:endParaRPr lang="zh-CN" altLang="en-US" sz="2000" b="1" dirty="0"/>
          </a:p>
          <a:p>
            <a:endParaRPr lang="zh-CN" altLang="en-US" sz="2000" b="1" dirty="0"/>
          </a:p>
          <a:p>
            <a:endParaRPr lang="zh-CN" altLang="en-US" sz="2000" b="1" dirty="0"/>
          </a:p>
          <a:p>
            <a:endParaRPr lang="zh-CN" altLang="en-US" sz="2000" b="1" dirty="0"/>
          </a:p>
          <a:p>
            <a:endParaRPr lang="zh-CN" altLang="en-US" sz="2000" b="1" dirty="0"/>
          </a:p>
          <a:p>
            <a:r>
              <a:rPr lang="zh-CN" altLang="en-US" sz="2000" b="1" dirty="0"/>
              <a:t>电极材料</a:t>
            </a:r>
            <a:endParaRPr lang="zh-CN" altLang="en-US" sz="2000" b="1" dirty="0"/>
          </a:p>
          <a:p>
            <a:endParaRPr lang="zh-CN" altLang="en-US" sz="2000" b="1" dirty="0"/>
          </a:p>
          <a:p>
            <a:endParaRPr lang="zh-CN" altLang="en-US" sz="2000" b="1" dirty="0"/>
          </a:p>
          <a:p>
            <a:endParaRPr lang="zh-CN" altLang="en-US" sz="2000" b="1" dirty="0"/>
          </a:p>
          <a:p>
            <a:endParaRPr lang="zh-CN" altLang="en-US" sz="2000" b="1" dirty="0"/>
          </a:p>
          <a:p>
            <a:endParaRPr lang="zh-CN" altLang="en-US" sz="2000" b="1" dirty="0"/>
          </a:p>
          <a:p>
            <a:r>
              <a:rPr lang="zh-CN" altLang="en-US" sz="2000" b="1" dirty="0">
                <a:sym typeface="+mn-ea"/>
              </a:rPr>
              <a:t>固定方式</a:t>
            </a:r>
            <a:endParaRPr lang="zh-CN" altLang="en-US" sz="2000" b="1" dirty="0"/>
          </a:p>
          <a:p>
            <a:endParaRPr lang="zh-CN" altLang="en-US" sz="2000" b="1" dirty="0"/>
          </a:p>
          <a:p>
            <a:endParaRPr lang="zh-CN" altLang="en-US" sz="2000" b="1" dirty="0"/>
          </a:p>
        </p:txBody>
      </p:sp>
      <p:grpSp>
        <p:nvGrpSpPr>
          <p:cNvPr id="2" name="组合 1"/>
          <p:cNvGrpSpPr/>
          <p:nvPr/>
        </p:nvGrpSpPr>
        <p:grpSpPr>
          <a:xfrm>
            <a:off x="57730" y="135597"/>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94129" y="256149"/>
            <a:ext cx="4043680" cy="583565"/>
          </a:xfrm>
          <a:prstGeom prst="rect">
            <a:avLst/>
          </a:prstGeom>
          <a:noFill/>
        </p:spPr>
        <p:txBody>
          <a:bodyPr wrap="none" rtlCol="0">
            <a:spAutoFit/>
          </a:bodyPr>
          <a:lstStyle/>
          <a:p>
            <a:r>
              <a:rPr lang="zh-CN" altLang="en-US" sz="3200" spc="600" dirty="0" smtClean="0">
                <a:solidFill>
                  <a:schemeClr val="bg1"/>
                </a:solidFill>
                <a:latin typeface="Adobe Gothic Std B" panose="020B0800000000000000" pitchFamily="34" charset="-128"/>
              </a:rPr>
              <a:t>实验方案（硬件）</a:t>
            </a:r>
            <a:endParaRPr lang="zh-CN" altLang="en-US" sz="3200" spc="600" dirty="0">
              <a:solidFill>
                <a:schemeClr val="bg1"/>
              </a:solidFill>
              <a:latin typeface="Adobe Gothic Std B" panose="020B0800000000000000" pitchFamily="34" charset="-128"/>
            </a:endParaRPr>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3093" b="29473"/>
          <a:stretch>
            <a:fillRect/>
          </a:stretch>
        </p:blipFill>
        <p:spPr>
          <a:xfrm>
            <a:off x="1698625" y="2388870"/>
            <a:ext cx="2284095" cy="1749425"/>
          </a:xfrm>
          <a:prstGeom prst="rect">
            <a:avLst/>
          </a:prstGeom>
        </p:spPr>
      </p:pic>
      <p:sp>
        <p:nvSpPr>
          <p:cNvPr id="8" name="文本框 7"/>
          <p:cNvSpPr txBox="1"/>
          <p:nvPr/>
        </p:nvSpPr>
        <p:spPr>
          <a:xfrm>
            <a:off x="4120515" y="2340610"/>
            <a:ext cx="1391285" cy="1753235"/>
          </a:xfrm>
          <a:prstGeom prst="rect">
            <a:avLst/>
          </a:prstGeom>
          <a:noFill/>
        </p:spPr>
        <p:txBody>
          <a:bodyPr wrap="square" rtlCol="0">
            <a:spAutoFit/>
          </a:bodyPr>
          <a:lstStyle/>
          <a:p>
            <a:r>
              <a:rPr lang="zh-CN" altLang="en-US" dirty="0" smtClean="0"/>
              <a:t>铜漆包线作电源，产生蓝色不溶物</a:t>
            </a:r>
            <a:endParaRPr lang="en-US" altLang="zh-CN" dirty="0" smtClean="0"/>
          </a:p>
          <a:p>
            <a:r>
              <a:rPr lang="zh-CN" altLang="en-US" dirty="0" smtClean="0"/>
              <a:t>影响水的电导率，影响电压值</a:t>
            </a:r>
            <a:endParaRPr lang="zh-CN" altLang="en-US" dirty="0"/>
          </a:p>
        </p:txBody>
      </p:sp>
      <p:sp>
        <p:nvSpPr>
          <p:cNvPr id="10" name="右箭头 9"/>
          <p:cNvSpPr/>
          <p:nvPr/>
        </p:nvSpPr>
        <p:spPr>
          <a:xfrm>
            <a:off x="5608193" y="2952115"/>
            <a:ext cx="1207008" cy="704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8175" y="2340610"/>
            <a:ext cx="2187575" cy="1797685"/>
          </a:xfrm>
          <a:prstGeom prst="rect">
            <a:avLst/>
          </a:prstGeom>
        </p:spPr>
      </p:pic>
      <p:sp>
        <p:nvSpPr>
          <p:cNvPr id="14" name="文本框 13"/>
          <p:cNvSpPr txBox="1"/>
          <p:nvPr/>
        </p:nvSpPr>
        <p:spPr>
          <a:xfrm>
            <a:off x="9509125" y="2566035"/>
            <a:ext cx="1146810" cy="1476375"/>
          </a:xfrm>
          <a:prstGeom prst="rect">
            <a:avLst/>
          </a:prstGeom>
          <a:noFill/>
        </p:spPr>
        <p:txBody>
          <a:bodyPr wrap="square" rtlCol="0">
            <a:spAutoFit/>
          </a:bodyPr>
          <a:lstStyle/>
          <a:p>
            <a:r>
              <a:rPr lang="zh-CN" altLang="en-US" dirty="0" smtClean="0"/>
              <a:t>更换镀金针头作电源，更稳定金属不易被腐蚀</a:t>
            </a:r>
            <a:endParaRPr lang="zh-CN" altLang="en-US" dirty="0"/>
          </a:p>
        </p:txBody>
      </p:sp>
      <p:sp>
        <p:nvSpPr>
          <p:cNvPr id="19" name="文本框 18"/>
          <p:cNvSpPr txBox="1"/>
          <p:nvPr/>
        </p:nvSpPr>
        <p:spPr>
          <a:xfrm>
            <a:off x="113648" y="6318504"/>
            <a:ext cx="585216" cy="430887"/>
          </a:xfrm>
          <a:prstGeom prst="rect">
            <a:avLst/>
          </a:prstGeom>
          <a:noFill/>
        </p:spPr>
        <p:txBody>
          <a:bodyPr wrap="square" rtlCol="0">
            <a:spAutoFit/>
          </a:bodyPr>
          <a:lstStyle/>
          <a:p>
            <a:r>
              <a:rPr lang="en-US" altLang="zh-CN" sz="2200" dirty="0"/>
              <a:t>4</a:t>
            </a:r>
            <a:endParaRPr lang="zh-CN" altLang="en-US" sz="2200" dirty="0"/>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rcRect l="10115" t="68737" r="48888" b="6931"/>
          <a:stretch>
            <a:fillRect/>
          </a:stretch>
        </p:blipFill>
        <p:spPr>
          <a:xfrm>
            <a:off x="161290" y="909320"/>
            <a:ext cx="4936490" cy="1443355"/>
          </a:xfrm>
          <a:prstGeom prst="rect">
            <a:avLst/>
          </a:prstGeom>
        </p:spPr>
      </p:pic>
      <p:pic>
        <p:nvPicPr>
          <p:cNvPr id="7" name="图片 6"/>
          <p:cNvPicPr>
            <a:picLocks noChangeAspect="1"/>
          </p:cNvPicPr>
          <p:nvPr/>
        </p:nvPicPr>
        <p:blipFill>
          <a:blip r:embed="rId6"/>
          <a:stretch>
            <a:fillRect/>
          </a:stretch>
        </p:blipFill>
        <p:spPr>
          <a:xfrm>
            <a:off x="1697990" y="4163060"/>
            <a:ext cx="2284730" cy="1740535"/>
          </a:xfrm>
          <a:prstGeom prst="rect">
            <a:avLst/>
          </a:prstGeom>
        </p:spPr>
      </p:pic>
      <p:sp>
        <p:nvSpPr>
          <p:cNvPr id="11" name="文本框 10"/>
          <p:cNvSpPr txBox="1"/>
          <p:nvPr/>
        </p:nvSpPr>
        <p:spPr>
          <a:xfrm>
            <a:off x="4120515" y="4295140"/>
            <a:ext cx="2274570" cy="1476375"/>
          </a:xfrm>
          <a:prstGeom prst="rect">
            <a:avLst/>
          </a:prstGeom>
          <a:noFill/>
        </p:spPr>
        <p:txBody>
          <a:bodyPr wrap="square" rtlCol="0">
            <a:spAutoFit/>
          </a:bodyPr>
          <a:p>
            <a:r>
              <a:rPr lang="zh-CN" altLang="en-US" dirty="0"/>
              <a:t>采用硅胶枪固定电极的底部，同时加深水的深度，认为底部硅胶对作为导体的水的影响可忽略</a:t>
            </a:r>
            <a:endParaRPr lang="zh-CN" altLang="en-US" dirty="0"/>
          </a:p>
        </p:txBody>
      </p:sp>
      <p:grpSp>
        <p:nvGrpSpPr>
          <p:cNvPr id="30" name="组合 29"/>
          <p:cNvGrpSpPr/>
          <p:nvPr/>
        </p:nvGrpSpPr>
        <p:grpSpPr>
          <a:xfrm>
            <a:off x="5668645" y="5659755"/>
            <a:ext cx="4321810" cy="1026795"/>
            <a:chOff x="8927" y="8913"/>
            <a:chExt cx="6806" cy="1617"/>
          </a:xfrm>
        </p:grpSpPr>
        <p:pic>
          <p:nvPicPr>
            <p:cNvPr id="3" name="图片 2"/>
            <p:cNvPicPr>
              <a:picLocks noChangeAspect="1"/>
            </p:cNvPicPr>
            <p:nvPr/>
          </p:nvPicPr>
          <p:blipFill>
            <a:blip r:embed="rId7"/>
            <a:srcRect l="6754" t="21825" b="28658"/>
            <a:stretch>
              <a:fillRect/>
            </a:stretch>
          </p:blipFill>
          <p:spPr>
            <a:xfrm>
              <a:off x="8927" y="8913"/>
              <a:ext cx="6806" cy="1232"/>
            </a:xfrm>
            <a:prstGeom prst="rect">
              <a:avLst/>
            </a:prstGeom>
          </p:spPr>
        </p:pic>
        <p:sp>
          <p:nvSpPr>
            <p:cNvPr id="29" name="文本框 28"/>
            <p:cNvSpPr txBox="1"/>
            <p:nvPr/>
          </p:nvSpPr>
          <p:spPr>
            <a:xfrm>
              <a:off x="10363" y="9950"/>
              <a:ext cx="3535" cy="580"/>
            </a:xfrm>
            <a:prstGeom prst="rect">
              <a:avLst/>
            </a:prstGeom>
            <a:noFill/>
          </p:spPr>
          <p:txBody>
            <a:bodyPr wrap="square" rtlCol="0">
              <a:spAutoFit/>
            </a:bodyPr>
            <a:p>
              <a:r>
                <a:rPr lang="zh-CN" altLang="en-US" dirty="0"/>
                <a:t>模拟结果对比图</a:t>
              </a:r>
              <a:endParaRPr lang="zh-CN" altLang="en-US" dirty="0"/>
            </a:p>
          </p:txBody>
        </p:sp>
      </p:grpSp>
      <p:sp>
        <p:nvSpPr>
          <p:cNvPr id="31" name="文本框 30"/>
          <p:cNvSpPr txBox="1"/>
          <p:nvPr/>
        </p:nvSpPr>
        <p:spPr>
          <a:xfrm>
            <a:off x="9982511" y="5640564"/>
            <a:ext cx="2028514" cy="922020"/>
          </a:xfrm>
          <a:prstGeom prst="rect">
            <a:avLst/>
          </a:prstGeom>
          <a:noFill/>
        </p:spPr>
        <p:txBody>
          <a:bodyPr wrap="square" rtlCol="0">
            <a:spAutoFit/>
          </a:bodyPr>
          <a:p>
            <a:r>
              <a:rPr lang="en-US" altLang="zh-CN" dirty="0"/>
              <a:t>average=-</a:t>
            </a:r>
            <a:r>
              <a:rPr lang="en-US">
                <a:solidFill>
                  <a:srgbClr val="000000"/>
                </a:solidFill>
                <a:latin typeface="宋体" panose="02010600030101010101" pitchFamily="2" charset="-122"/>
                <a:sym typeface="+mn-ea"/>
              </a:rPr>
              <a:t>0.005</a:t>
            </a:r>
            <a:endParaRPr lang="en-US">
              <a:solidFill>
                <a:srgbClr val="000000"/>
              </a:solidFill>
              <a:latin typeface="宋体" panose="02010600030101010101" pitchFamily="2" charset="-122"/>
              <a:sym typeface="+mn-ea"/>
            </a:endParaRPr>
          </a:p>
          <a:p>
            <a:r>
              <a:rPr lang="zh-CN" altLang="en-US" dirty="0"/>
              <a:t>三维小数误差目前认为可忽略</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330450" y="1917700"/>
            <a:ext cx="4062730" cy="1749425"/>
          </a:xfrm>
          <a:prstGeom prst="rect">
            <a:avLst/>
          </a:prstGeom>
        </p:spPr>
      </p:pic>
      <p:sp>
        <p:nvSpPr>
          <p:cNvPr id="16" name="文本框 15"/>
          <p:cNvSpPr txBox="1"/>
          <p:nvPr/>
        </p:nvSpPr>
        <p:spPr>
          <a:xfrm>
            <a:off x="310769" y="950160"/>
            <a:ext cx="4096512" cy="3784600"/>
          </a:xfrm>
          <a:prstGeom prst="rect">
            <a:avLst/>
          </a:prstGeom>
          <a:noFill/>
        </p:spPr>
        <p:txBody>
          <a:bodyPr wrap="square" rtlCol="0">
            <a:spAutoFit/>
          </a:bodyPr>
          <a:lstStyle/>
          <a:p>
            <a:endParaRPr lang="zh-CN" altLang="en-US" sz="2000" b="1" dirty="0"/>
          </a:p>
          <a:p>
            <a:endParaRPr lang="zh-CN" altLang="en-US" sz="2000" b="1" dirty="0"/>
          </a:p>
          <a:p>
            <a:endParaRPr lang="zh-CN" altLang="en-US" sz="2000" b="1" dirty="0"/>
          </a:p>
          <a:p>
            <a:endParaRPr lang="zh-CN" altLang="en-US" sz="2000" b="1" dirty="0"/>
          </a:p>
          <a:p>
            <a:endParaRPr lang="zh-CN" altLang="en-US" sz="2000" b="1" dirty="0"/>
          </a:p>
          <a:p>
            <a:r>
              <a:rPr lang="zh-CN" altLang="en-US" sz="2000" b="1" dirty="0"/>
              <a:t>探针伸入的深度</a:t>
            </a:r>
            <a:endParaRPr lang="zh-CN" altLang="en-US" sz="2000" b="1" dirty="0"/>
          </a:p>
          <a:p>
            <a:endParaRPr lang="zh-CN" altLang="en-US" sz="2000" b="1" dirty="0"/>
          </a:p>
          <a:p>
            <a:endParaRPr lang="zh-CN" altLang="en-US" sz="2000" b="1" dirty="0"/>
          </a:p>
          <a:p>
            <a:endParaRPr lang="zh-CN" altLang="en-US" sz="2000" b="1" dirty="0"/>
          </a:p>
          <a:p>
            <a:endParaRPr lang="zh-CN" altLang="en-US" sz="2000" b="1" dirty="0"/>
          </a:p>
          <a:p>
            <a:endParaRPr lang="zh-CN" altLang="en-US" sz="2000" b="1" dirty="0"/>
          </a:p>
          <a:p>
            <a:endParaRPr lang="zh-CN" altLang="en-US" sz="2000" b="1" dirty="0"/>
          </a:p>
        </p:txBody>
      </p:sp>
      <p:grpSp>
        <p:nvGrpSpPr>
          <p:cNvPr id="2" name="组合 1"/>
          <p:cNvGrpSpPr/>
          <p:nvPr/>
        </p:nvGrpSpPr>
        <p:grpSpPr>
          <a:xfrm>
            <a:off x="57730" y="135597"/>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94129" y="256149"/>
            <a:ext cx="4043680" cy="583565"/>
          </a:xfrm>
          <a:prstGeom prst="rect">
            <a:avLst/>
          </a:prstGeom>
          <a:noFill/>
        </p:spPr>
        <p:txBody>
          <a:bodyPr wrap="none" rtlCol="0">
            <a:spAutoFit/>
          </a:bodyPr>
          <a:lstStyle/>
          <a:p>
            <a:r>
              <a:rPr lang="zh-CN" altLang="en-US" sz="3200" spc="600" dirty="0" smtClean="0">
                <a:solidFill>
                  <a:schemeClr val="bg1"/>
                </a:solidFill>
                <a:latin typeface="Adobe Gothic Std B" panose="020B0800000000000000" pitchFamily="34" charset="-128"/>
              </a:rPr>
              <a:t>实验</a:t>
            </a:r>
            <a:r>
              <a:rPr lang="zh-CN" altLang="en-US" sz="3200" spc="600" dirty="0" smtClean="0">
                <a:solidFill>
                  <a:schemeClr val="bg1"/>
                </a:solidFill>
                <a:latin typeface="Adobe Gothic Std B" panose="020B0800000000000000" pitchFamily="34" charset="-128"/>
              </a:rPr>
              <a:t>方案（</a:t>
            </a:r>
            <a:r>
              <a:rPr lang="zh-CN" altLang="en-US" sz="3200" spc="600" dirty="0" smtClean="0">
                <a:solidFill>
                  <a:schemeClr val="bg1"/>
                </a:solidFill>
                <a:latin typeface="Adobe Gothic Std B" panose="020B0800000000000000" pitchFamily="34" charset="-128"/>
              </a:rPr>
              <a:t>硬件）</a:t>
            </a:r>
            <a:endParaRPr lang="zh-CN" altLang="en-US" sz="3200" spc="600" dirty="0">
              <a:solidFill>
                <a:schemeClr val="bg1"/>
              </a:solidFill>
              <a:latin typeface="Adobe Gothic Std B" panose="020B0800000000000000" pitchFamily="34" charset="-128"/>
            </a:endParaRPr>
          </a:p>
        </p:txBody>
      </p:sp>
      <p:sp>
        <p:nvSpPr>
          <p:cNvPr id="8" name="文本框 7"/>
          <p:cNvSpPr txBox="1"/>
          <p:nvPr/>
        </p:nvSpPr>
        <p:spPr>
          <a:xfrm>
            <a:off x="6459220" y="2421890"/>
            <a:ext cx="3336290" cy="645160"/>
          </a:xfrm>
          <a:prstGeom prst="rect">
            <a:avLst/>
          </a:prstGeom>
          <a:noFill/>
        </p:spPr>
        <p:txBody>
          <a:bodyPr wrap="square" rtlCol="0">
            <a:spAutoFit/>
          </a:bodyPr>
          <a:lstStyle/>
          <a:p>
            <a:r>
              <a:rPr lang="zh-CN" altLang="en-US" dirty="0"/>
              <a:t>探针直接伸入最底部</a:t>
            </a:r>
            <a:endParaRPr lang="zh-CN" altLang="en-US" dirty="0"/>
          </a:p>
          <a:p>
            <a:r>
              <a:rPr lang="zh-CN" altLang="en-US" dirty="0"/>
              <a:t>深度上作为等势的</a:t>
            </a:r>
            <a:endParaRPr lang="zh-CN" altLang="en-US" dirty="0"/>
          </a:p>
        </p:txBody>
      </p:sp>
      <p:sp>
        <p:nvSpPr>
          <p:cNvPr id="19" name="文本框 18"/>
          <p:cNvSpPr txBox="1"/>
          <p:nvPr/>
        </p:nvSpPr>
        <p:spPr>
          <a:xfrm>
            <a:off x="113648" y="6318504"/>
            <a:ext cx="585216" cy="429895"/>
          </a:xfrm>
          <a:prstGeom prst="rect">
            <a:avLst/>
          </a:prstGeom>
          <a:noFill/>
        </p:spPr>
        <p:txBody>
          <a:bodyPr wrap="square" rtlCol="0">
            <a:spAutoFit/>
          </a:bodyPr>
          <a:lstStyle/>
          <a:p>
            <a:r>
              <a:rPr lang="en-US" altLang="zh-CN" sz="2200" dirty="0"/>
              <a:t>5</a:t>
            </a:r>
            <a:endParaRPr lang="en-US" altLang="zh-CN" sz="22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l="10115" t="68737" r="48888" b="6931"/>
          <a:stretch>
            <a:fillRect/>
          </a:stretch>
        </p:blipFill>
        <p:spPr>
          <a:xfrm>
            <a:off x="161290" y="909320"/>
            <a:ext cx="4936490" cy="1443355"/>
          </a:xfrm>
          <a:prstGeom prst="rect">
            <a:avLst/>
          </a:prstGeom>
        </p:spPr>
      </p:pic>
      <p:grpSp>
        <p:nvGrpSpPr>
          <p:cNvPr id="11" name="组合 10"/>
          <p:cNvGrpSpPr/>
          <p:nvPr/>
        </p:nvGrpSpPr>
        <p:grpSpPr>
          <a:xfrm>
            <a:off x="306705" y="3266442"/>
            <a:ext cx="9575261" cy="3233420"/>
            <a:chOff x="475" y="1173"/>
            <a:chExt cx="13045" cy="5092"/>
          </a:xfrm>
        </p:grpSpPr>
        <p:sp>
          <p:nvSpPr>
            <p:cNvPr id="13" name="文本框 12"/>
            <p:cNvSpPr txBox="1"/>
            <p:nvPr/>
          </p:nvSpPr>
          <p:spPr>
            <a:xfrm>
              <a:off x="475" y="1588"/>
              <a:ext cx="6451" cy="628"/>
            </a:xfrm>
            <a:prstGeom prst="rect">
              <a:avLst/>
            </a:prstGeom>
            <a:noFill/>
          </p:spPr>
          <p:txBody>
            <a:bodyPr wrap="square" rtlCol="0">
              <a:spAutoFit/>
            </a:bodyPr>
            <a:p>
              <a:r>
                <a:rPr lang="zh-CN" altLang="en-US" sz="2000" b="1" dirty="0" smtClean="0"/>
                <a:t>探针粗细的影响</a:t>
              </a:r>
              <a:endParaRPr lang="zh-CN" altLang="en-US" sz="2000" b="1" dirty="0"/>
            </a:p>
          </p:txBody>
        </p:sp>
        <p:grpSp>
          <p:nvGrpSpPr>
            <p:cNvPr id="20" name="组合 19"/>
            <p:cNvGrpSpPr/>
            <p:nvPr/>
          </p:nvGrpSpPr>
          <p:grpSpPr>
            <a:xfrm>
              <a:off x="8282" y="1173"/>
              <a:ext cx="5238" cy="5092"/>
              <a:chOff x="-656154" y="1187552"/>
              <a:chExt cx="5721906" cy="5149715"/>
            </a:xfrm>
          </p:grpSpPr>
          <p:pic>
            <p:nvPicPr>
              <p:cNvPr id="1026" name="Picture 2" descr="http://phylab.fudan.edu.cn/lib/exe/fetch.php?w=500&amp;tok=bb4ddd&amp;media=course:interesting_problems:2022:topic8:%E6%8E%A2%E9%92%88%E6%AF%94%E8%BE%8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4" y="1187552"/>
                <a:ext cx="5721906" cy="5149715"/>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3238351" y="2242001"/>
                <a:ext cx="1441700" cy="438919"/>
              </a:xfrm>
              <a:prstGeom prst="rect">
                <a:avLst/>
              </a:prstGeom>
              <a:noFill/>
            </p:spPr>
            <p:txBody>
              <a:bodyPr wrap="square" rtlCol="0">
                <a:spAutoFit/>
              </a:bodyPr>
              <a:p>
                <a:r>
                  <a:rPr lang="zh-CN" altLang="en-US" sz="1200" dirty="0" smtClean="0"/>
                  <a:t>（</a:t>
                </a:r>
                <a:r>
                  <a:rPr lang="en-US" altLang="zh-CN" sz="1200" dirty="0" smtClean="0"/>
                  <a:t>2mm</a:t>
                </a:r>
                <a:r>
                  <a:rPr lang="zh-CN" altLang="en-US" sz="1200" dirty="0" smtClean="0"/>
                  <a:t>）</a:t>
                </a:r>
                <a:endParaRPr lang="zh-CN" altLang="en-US" sz="1200" dirty="0"/>
              </a:p>
            </p:txBody>
          </p:sp>
        </p:grpSp>
        <p:sp>
          <p:nvSpPr>
            <p:cNvPr id="22" name="文本框 21"/>
            <p:cNvSpPr txBox="1"/>
            <p:nvPr/>
          </p:nvSpPr>
          <p:spPr>
            <a:xfrm>
              <a:off x="475" y="2352"/>
              <a:ext cx="5803" cy="1598"/>
            </a:xfrm>
            <a:prstGeom prst="rect">
              <a:avLst/>
            </a:prstGeom>
            <a:noFill/>
          </p:spPr>
          <p:txBody>
            <a:bodyPr wrap="square" rtlCol="0">
              <a:spAutoFit/>
            </a:bodyPr>
            <a:p>
              <a:r>
                <a:rPr lang="zh-CN" altLang="en-US" sz="2000" dirty="0"/>
                <a:t>两</a:t>
              </a:r>
              <a:r>
                <a:rPr lang="zh-CN" altLang="en-US" sz="2000" dirty="0" smtClean="0"/>
                <a:t>位小数的精确度内，基本可以判断探针粗细对实验结果影响极小</a:t>
              </a:r>
              <a:r>
                <a:rPr lang="en-US" altLang="zh-CN" sz="2000" dirty="0" smtClean="0"/>
                <a:t>/</a:t>
              </a:r>
              <a:r>
                <a:rPr lang="zh-CN" altLang="en-US" sz="2000" dirty="0" smtClean="0"/>
                <a:t>无影响</a:t>
              </a:r>
              <a:endParaRPr lang="zh-CN" altLang="en-US" sz="2000" dirty="0"/>
            </a:p>
          </p:txBody>
        </p:sp>
      </p:grpSp>
      <p:grpSp>
        <p:nvGrpSpPr>
          <p:cNvPr id="7" name="组合 6"/>
          <p:cNvGrpSpPr/>
          <p:nvPr/>
        </p:nvGrpSpPr>
        <p:grpSpPr>
          <a:xfrm>
            <a:off x="161290" y="6043295"/>
            <a:ext cx="8296275" cy="646430"/>
            <a:chOff x="254" y="9341"/>
            <a:chExt cx="13065" cy="1018"/>
          </a:xfrm>
        </p:grpSpPr>
        <p:sp>
          <p:nvSpPr>
            <p:cNvPr id="17" name="文本框 16"/>
            <p:cNvSpPr txBox="1"/>
            <p:nvPr/>
          </p:nvSpPr>
          <p:spPr>
            <a:xfrm>
              <a:off x="254" y="9375"/>
              <a:ext cx="6451" cy="630"/>
            </a:xfrm>
            <a:prstGeom prst="rect">
              <a:avLst/>
            </a:prstGeom>
            <a:noFill/>
          </p:spPr>
          <p:txBody>
            <a:bodyPr wrap="square" rtlCol="0">
              <a:spAutoFit/>
            </a:bodyPr>
            <a:p>
              <a:r>
                <a:rPr lang="zh-CN" altLang="en-US" sz="2000" b="1" dirty="0" smtClean="0"/>
                <a:t>减弱电解水的影响</a:t>
              </a:r>
              <a:endParaRPr lang="zh-CN" altLang="en-US" sz="2000" b="1" dirty="0"/>
            </a:p>
          </p:txBody>
        </p:sp>
        <p:sp>
          <p:nvSpPr>
            <p:cNvPr id="18" name="文本框 17"/>
            <p:cNvSpPr txBox="1"/>
            <p:nvPr/>
          </p:nvSpPr>
          <p:spPr>
            <a:xfrm>
              <a:off x="3883" y="9341"/>
              <a:ext cx="9437" cy="1018"/>
            </a:xfrm>
            <a:prstGeom prst="rect">
              <a:avLst/>
            </a:prstGeom>
            <a:noFill/>
          </p:spPr>
          <p:txBody>
            <a:bodyPr wrap="square" rtlCol="0">
              <a:spAutoFit/>
            </a:bodyPr>
            <a:p>
              <a:r>
                <a:rPr lang="zh-CN" altLang="en-US" dirty="0" smtClean="0"/>
                <a:t>采用更低的实验电压（目前为</a:t>
              </a:r>
              <a:r>
                <a:rPr lang="en-US" altLang="zh-CN" dirty="0" smtClean="0"/>
                <a:t>2V</a:t>
              </a:r>
              <a:r>
                <a:rPr lang="zh-CN" altLang="en-US" dirty="0" smtClean="0"/>
                <a:t>左右）</a:t>
              </a:r>
              <a:endParaRPr lang="en-US" altLang="zh-CN" dirty="0" smtClean="0"/>
            </a:p>
            <a:p>
              <a:r>
                <a:rPr lang="zh-CN" altLang="en-US" dirty="0" smtClean="0"/>
                <a:t>如果低于电解的电压阈值</a:t>
              </a:r>
              <a:r>
                <a:rPr lang="en-US" altLang="zh-CN" dirty="0" smtClean="0"/>
                <a:t>1.23V</a:t>
              </a:r>
              <a:r>
                <a:rPr lang="zh-CN" altLang="en-US" dirty="0" smtClean="0"/>
                <a:t>会导致读数变化不明显</a:t>
              </a:r>
              <a:endParaRPr lang="zh-CN" altLang="en-US" dirty="0"/>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6344" t="8438" r="6906" b="3542"/>
          <a:stretch>
            <a:fillRect/>
          </a:stretch>
        </p:blipFill>
        <p:spPr>
          <a:xfrm>
            <a:off x="6247765" y="3620135"/>
            <a:ext cx="4833620" cy="3093720"/>
          </a:xfrm>
          <a:prstGeom prst="rect">
            <a:avLst/>
          </a:prstGeom>
        </p:spPr>
      </p:pic>
      <p:pic>
        <p:nvPicPr>
          <p:cNvPr id="7170" name="Picture 2" descr="http://phylab.fudan.edu.cn/lib/exe/fetch.php?w=600&amp;tok=3ba3e3&amp;media=course:interesting_problems:2022:topic8:1217.png"/>
          <p:cNvPicPr>
            <a:picLocks noChangeAspect="1" noChangeArrowheads="1"/>
          </p:cNvPicPr>
          <p:nvPr/>
        </p:nvPicPr>
        <p:blipFill rotWithShape="1">
          <a:blip r:embed="rId2">
            <a:extLst>
              <a:ext uri="{28A0092B-C50C-407E-A947-70E740481C1C}">
                <a14:useLocalDpi xmlns:a14="http://schemas.microsoft.com/office/drawing/2010/main" val="0"/>
              </a:ext>
            </a:extLst>
          </a:blip>
          <a:srcRect l="9593" t="6646" r="8233" b="6410"/>
          <a:stretch>
            <a:fillRect/>
          </a:stretch>
        </p:blipFill>
        <p:spPr bwMode="auto">
          <a:xfrm>
            <a:off x="6247765" y="699135"/>
            <a:ext cx="4832985" cy="285305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phylab.fudan.edu.cn/lib/exe/fetch.php?w=600&amp;tok=4ad099&amp;media=course:interesting_problems:2022:topic8:1215.png"/>
          <p:cNvPicPr>
            <a:picLocks noChangeAspect="1" noChangeArrowheads="1"/>
          </p:cNvPicPr>
          <p:nvPr/>
        </p:nvPicPr>
        <p:blipFill rotWithShape="1">
          <a:blip r:embed="rId3">
            <a:extLst>
              <a:ext uri="{28A0092B-C50C-407E-A947-70E740481C1C}">
                <a14:useLocalDpi xmlns:a14="http://schemas.microsoft.com/office/drawing/2010/main" val="0"/>
              </a:ext>
            </a:extLst>
          </a:blip>
          <a:srcRect l="7180" t="5538" r="6900" b="6187"/>
          <a:stretch>
            <a:fillRect/>
          </a:stretch>
        </p:blipFill>
        <p:spPr bwMode="auto">
          <a:xfrm>
            <a:off x="264160" y="702945"/>
            <a:ext cx="4781550" cy="284924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ab.fudan.edu.cn/lib/exe/fetch.php?w=600&amp;tok=c2eebd&amp;media=course:interesting_problems:2022:topic8:figure_14.png"/>
          <p:cNvPicPr>
            <a:picLocks noChangeAspect="1" noChangeArrowheads="1"/>
          </p:cNvPicPr>
          <p:nvPr/>
        </p:nvPicPr>
        <p:blipFill rotWithShape="1">
          <a:blip r:embed="rId4">
            <a:extLst>
              <a:ext uri="{28A0092B-C50C-407E-A947-70E740481C1C}">
                <a14:useLocalDpi xmlns:a14="http://schemas.microsoft.com/office/drawing/2010/main" val="0"/>
              </a:ext>
            </a:extLst>
          </a:blip>
          <a:srcRect l="4281" t="9120" r="5639" b="5120"/>
          <a:stretch>
            <a:fillRect/>
          </a:stretch>
        </p:blipFill>
        <p:spPr bwMode="auto">
          <a:xfrm>
            <a:off x="263525" y="3620770"/>
            <a:ext cx="4782185" cy="309308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57730" y="89877"/>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94129" y="256149"/>
            <a:ext cx="3108543" cy="584775"/>
          </a:xfrm>
          <a:prstGeom prst="rect">
            <a:avLst/>
          </a:prstGeom>
          <a:noFill/>
        </p:spPr>
        <p:txBody>
          <a:bodyPr wrap="none" rtlCol="0">
            <a:spAutoFit/>
          </a:bodyPr>
          <a:lstStyle/>
          <a:p>
            <a:r>
              <a:rPr lang="zh-CN" altLang="en-US" sz="3200" spc="600" dirty="0" smtClean="0">
                <a:solidFill>
                  <a:schemeClr val="bg1"/>
                </a:solidFill>
                <a:latin typeface="Adobe Gothic Std B" panose="020B0800000000000000" pitchFamily="34" charset="-128"/>
              </a:rPr>
              <a:t>实验结果分析</a:t>
            </a:r>
            <a:endParaRPr lang="zh-CN" altLang="en-US" sz="3200" spc="600" dirty="0">
              <a:solidFill>
                <a:schemeClr val="bg1"/>
              </a:solidFill>
              <a:latin typeface="Adobe Gothic Std B" panose="020B0800000000000000" pitchFamily="34" charset="-128"/>
            </a:endParaRPr>
          </a:p>
        </p:txBody>
      </p:sp>
      <p:sp>
        <p:nvSpPr>
          <p:cNvPr id="8" name="文本框 7"/>
          <p:cNvSpPr txBox="1"/>
          <p:nvPr/>
        </p:nvSpPr>
        <p:spPr>
          <a:xfrm>
            <a:off x="1408924" y="3413968"/>
            <a:ext cx="2697480" cy="369332"/>
          </a:xfrm>
          <a:prstGeom prst="rect">
            <a:avLst/>
          </a:prstGeom>
          <a:noFill/>
        </p:spPr>
        <p:txBody>
          <a:bodyPr wrap="square" rtlCol="0">
            <a:spAutoFit/>
          </a:bodyPr>
          <a:lstStyle/>
          <a:p>
            <a:r>
              <a:rPr lang="en-US" altLang="zh-CN" dirty="0" smtClean="0"/>
              <a:t>20211215 </a:t>
            </a:r>
            <a:r>
              <a:rPr lang="zh-CN" altLang="en-US" dirty="0" smtClean="0"/>
              <a:t>数据量</a:t>
            </a:r>
            <a:r>
              <a:rPr lang="en-US" altLang="zh-CN" dirty="0" smtClean="0"/>
              <a:t>19</a:t>
            </a:r>
            <a:r>
              <a:rPr lang="zh-CN" altLang="en-US" dirty="0" smtClean="0"/>
              <a:t>*</a:t>
            </a:r>
            <a:r>
              <a:rPr lang="en-US" altLang="zh-CN" dirty="0" smtClean="0"/>
              <a:t>40</a:t>
            </a:r>
            <a:endParaRPr lang="zh-CN" altLang="en-US" dirty="0"/>
          </a:p>
        </p:txBody>
      </p:sp>
      <p:sp>
        <p:nvSpPr>
          <p:cNvPr id="13" name="文本框 12"/>
          <p:cNvSpPr txBox="1"/>
          <p:nvPr/>
        </p:nvSpPr>
        <p:spPr>
          <a:xfrm>
            <a:off x="1191500" y="6575015"/>
            <a:ext cx="3562364" cy="369332"/>
          </a:xfrm>
          <a:prstGeom prst="rect">
            <a:avLst/>
          </a:prstGeom>
          <a:noFill/>
        </p:spPr>
        <p:txBody>
          <a:bodyPr wrap="square" rtlCol="0">
            <a:spAutoFit/>
          </a:bodyPr>
          <a:lstStyle/>
          <a:p>
            <a:r>
              <a:rPr lang="en-US" altLang="zh-CN" dirty="0" smtClean="0"/>
              <a:t>20211225 </a:t>
            </a:r>
            <a:r>
              <a:rPr lang="zh-CN" altLang="en-US" dirty="0" smtClean="0"/>
              <a:t>数据量</a:t>
            </a:r>
            <a:r>
              <a:rPr lang="en-US" altLang="zh-CN" dirty="0"/>
              <a:t>3</a:t>
            </a:r>
            <a:r>
              <a:rPr lang="en-US" altLang="zh-CN" dirty="0" smtClean="0"/>
              <a:t>9</a:t>
            </a:r>
            <a:r>
              <a:rPr lang="zh-CN" altLang="en-US" dirty="0" smtClean="0"/>
              <a:t>*（</a:t>
            </a:r>
            <a:r>
              <a:rPr lang="en-US" altLang="zh-CN" dirty="0" smtClean="0"/>
              <a:t>10+1+10</a:t>
            </a:r>
            <a:r>
              <a:rPr lang="zh-CN" altLang="en-US" dirty="0" smtClean="0"/>
              <a:t>）</a:t>
            </a:r>
            <a:endParaRPr lang="zh-CN" altLang="en-US" dirty="0"/>
          </a:p>
        </p:txBody>
      </p:sp>
      <p:sp>
        <p:nvSpPr>
          <p:cNvPr id="17" name="文本框 16"/>
          <p:cNvSpPr txBox="1"/>
          <p:nvPr/>
        </p:nvSpPr>
        <p:spPr>
          <a:xfrm>
            <a:off x="7083377" y="6524043"/>
            <a:ext cx="4606338" cy="368300"/>
          </a:xfrm>
          <a:prstGeom prst="rect">
            <a:avLst/>
          </a:prstGeom>
          <a:noFill/>
        </p:spPr>
        <p:txBody>
          <a:bodyPr wrap="square" rtlCol="0">
            <a:spAutoFit/>
          </a:bodyPr>
          <a:lstStyle/>
          <a:p>
            <a:r>
              <a:rPr lang="en-US" altLang="zh-CN" dirty="0" smtClean="0"/>
              <a:t>20220228 </a:t>
            </a:r>
            <a:r>
              <a:rPr lang="zh-CN" altLang="en-US" dirty="0" smtClean="0"/>
              <a:t>数据量</a:t>
            </a:r>
            <a:r>
              <a:rPr lang="zh-CN" altLang="en-US" dirty="0"/>
              <a:t>（</a:t>
            </a:r>
            <a:r>
              <a:rPr lang="en-US" altLang="zh-CN" dirty="0"/>
              <a:t>9</a:t>
            </a:r>
            <a:r>
              <a:rPr lang="en-US" altLang="zh-CN" dirty="0"/>
              <a:t>+1+9</a:t>
            </a:r>
            <a:r>
              <a:rPr lang="zh-CN" altLang="en-US" dirty="0"/>
              <a:t>）*</a:t>
            </a:r>
            <a:r>
              <a:rPr lang="en-US" altLang="zh-CN" dirty="0"/>
              <a:t>39</a:t>
            </a:r>
            <a:endParaRPr lang="zh-CN" altLang="en-US" dirty="0"/>
          </a:p>
        </p:txBody>
      </p:sp>
      <p:sp>
        <p:nvSpPr>
          <p:cNvPr id="14" name="文本框 13"/>
          <p:cNvSpPr txBox="1"/>
          <p:nvPr/>
        </p:nvSpPr>
        <p:spPr>
          <a:xfrm>
            <a:off x="7479016" y="3351222"/>
            <a:ext cx="2697480" cy="369332"/>
          </a:xfrm>
          <a:prstGeom prst="rect">
            <a:avLst/>
          </a:prstGeom>
          <a:noFill/>
        </p:spPr>
        <p:txBody>
          <a:bodyPr wrap="square" rtlCol="0">
            <a:spAutoFit/>
          </a:bodyPr>
          <a:lstStyle/>
          <a:p>
            <a:r>
              <a:rPr lang="en-US" altLang="zh-CN" dirty="0" smtClean="0"/>
              <a:t>20211217 </a:t>
            </a:r>
            <a:r>
              <a:rPr lang="zh-CN" altLang="en-US" dirty="0" smtClean="0"/>
              <a:t>数据量</a:t>
            </a:r>
            <a:r>
              <a:rPr lang="en-US" altLang="zh-CN" dirty="0" smtClean="0"/>
              <a:t>18</a:t>
            </a:r>
            <a:r>
              <a:rPr lang="zh-CN" altLang="en-US" dirty="0" smtClean="0"/>
              <a:t>*</a:t>
            </a:r>
            <a:r>
              <a:rPr lang="en-US" altLang="zh-CN" dirty="0" smtClean="0"/>
              <a:t>39</a:t>
            </a:r>
            <a:endParaRPr lang="zh-CN" altLang="en-US" dirty="0"/>
          </a:p>
        </p:txBody>
      </p:sp>
      <p:sp>
        <p:nvSpPr>
          <p:cNvPr id="16" name="文本框 15"/>
          <p:cNvSpPr txBox="1"/>
          <p:nvPr/>
        </p:nvSpPr>
        <p:spPr>
          <a:xfrm>
            <a:off x="113648" y="6318504"/>
            <a:ext cx="585216" cy="430887"/>
          </a:xfrm>
          <a:prstGeom prst="rect">
            <a:avLst/>
          </a:prstGeom>
          <a:noFill/>
        </p:spPr>
        <p:txBody>
          <a:bodyPr wrap="square" rtlCol="0">
            <a:spAutoFit/>
          </a:bodyPr>
          <a:lstStyle/>
          <a:p>
            <a:r>
              <a:rPr lang="en-US" altLang="zh-CN" sz="2200" dirty="0" smtClean="0"/>
              <a:t>6</a:t>
            </a:r>
            <a:endParaRPr lang="zh-CN" altLang="en-US" sz="2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8848"/>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94129" y="256149"/>
            <a:ext cx="3078480" cy="583565"/>
          </a:xfrm>
          <a:prstGeom prst="rect">
            <a:avLst/>
          </a:prstGeom>
          <a:noFill/>
        </p:spPr>
        <p:txBody>
          <a:bodyPr wrap="none" rtlCol="0">
            <a:spAutoFit/>
          </a:bodyPr>
          <a:lstStyle/>
          <a:p>
            <a:r>
              <a:rPr lang="zh-CN" altLang="en-US" sz="3200" spc="600" dirty="0" smtClean="0">
                <a:solidFill>
                  <a:schemeClr val="bg1"/>
                </a:solidFill>
                <a:latin typeface="Adobe Gothic Std B" panose="020B0800000000000000" pitchFamily="34" charset="-128"/>
              </a:rPr>
              <a:t>实验结果</a:t>
            </a:r>
            <a:r>
              <a:rPr lang="zh-CN" altLang="en-US" sz="3200" spc="600" dirty="0" smtClean="0">
                <a:solidFill>
                  <a:schemeClr val="bg1"/>
                </a:solidFill>
                <a:latin typeface="Adobe Gothic Std B" panose="020B0800000000000000" pitchFamily="34" charset="-128"/>
              </a:rPr>
              <a:t>分析</a:t>
            </a:r>
            <a:endParaRPr lang="zh-CN" altLang="en-US" sz="3200" spc="600" dirty="0">
              <a:solidFill>
                <a:schemeClr val="bg1"/>
              </a:solidFill>
              <a:latin typeface="Adobe Gothic Std B" panose="020B0800000000000000" pitchFamily="34" charset="-128"/>
            </a:endParaRPr>
          </a:p>
        </p:txBody>
      </p:sp>
      <p:sp>
        <p:nvSpPr>
          <p:cNvPr id="18" name="文本框 17"/>
          <p:cNvSpPr txBox="1"/>
          <p:nvPr/>
        </p:nvSpPr>
        <p:spPr>
          <a:xfrm>
            <a:off x="113648" y="6318504"/>
            <a:ext cx="585216" cy="429895"/>
          </a:xfrm>
          <a:prstGeom prst="rect">
            <a:avLst/>
          </a:prstGeom>
          <a:noFill/>
        </p:spPr>
        <p:txBody>
          <a:bodyPr wrap="square" rtlCol="0">
            <a:spAutoFit/>
          </a:bodyPr>
          <a:lstStyle/>
          <a:p>
            <a:r>
              <a:rPr lang="en-US" altLang="zh-CN" sz="2200" dirty="0"/>
              <a:t>7</a:t>
            </a:r>
            <a:endParaRPr lang="en-US" altLang="zh-CN" sz="2200" dirty="0"/>
          </a:p>
        </p:txBody>
      </p:sp>
      <p:sp>
        <p:nvSpPr>
          <p:cNvPr id="9" name="文本框 8"/>
          <p:cNvSpPr txBox="1"/>
          <p:nvPr/>
        </p:nvSpPr>
        <p:spPr>
          <a:xfrm>
            <a:off x="745490" y="3244215"/>
            <a:ext cx="3404235" cy="368300"/>
          </a:xfrm>
          <a:prstGeom prst="rect">
            <a:avLst/>
          </a:prstGeom>
          <a:noFill/>
        </p:spPr>
        <p:txBody>
          <a:bodyPr wrap="square" rtlCol="0">
            <a:spAutoFit/>
          </a:bodyPr>
          <a:p>
            <a:r>
              <a:rPr lang="en-US" altLang="zh-CN" dirty="0" smtClean="0"/>
              <a:t>20220228 </a:t>
            </a:r>
            <a:r>
              <a:rPr lang="zh-CN" altLang="en-US" dirty="0" smtClean="0"/>
              <a:t>数据量</a:t>
            </a:r>
            <a:r>
              <a:rPr lang="zh-CN" altLang="en-US" dirty="0"/>
              <a:t>（</a:t>
            </a:r>
            <a:r>
              <a:rPr lang="en-US" altLang="zh-CN" dirty="0"/>
              <a:t>9</a:t>
            </a:r>
            <a:r>
              <a:rPr lang="en-US" altLang="zh-CN" dirty="0"/>
              <a:t>+1+9</a:t>
            </a:r>
            <a:r>
              <a:rPr lang="zh-CN" altLang="en-US" dirty="0"/>
              <a:t>）*</a:t>
            </a:r>
            <a:r>
              <a:rPr lang="en-US" altLang="zh-CN" dirty="0"/>
              <a:t>39</a:t>
            </a:r>
            <a:endParaRPr lang="zh-CN" altLang="en-US" dirty="0"/>
          </a:p>
        </p:txBody>
      </p:sp>
      <p:grpSp>
        <p:nvGrpSpPr>
          <p:cNvPr id="11" name="组合 10"/>
          <p:cNvGrpSpPr/>
          <p:nvPr/>
        </p:nvGrpSpPr>
        <p:grpSpPr>
          <a:xfrm>
            <a:off x="4931410" y="942975"/>
            <a:ext cx="6443980" cy="4309745"/>
            <a:chOff x="7938" y="1417"/>
            <a:chExt cx="10148" cy="6787"/>
          </a:xfrm>
        </p:grpSpPr>
        <p:pic>
          <p:nvPicPr>
            <p:cNvPr id="3" name="图片 2"/>
            <p:cNvPicPr>
              <a:picLocks noChangeAspect="1"/>
            </p:cNvPicPr>
            <p:nvPr/>
          </p:nvPicPr>
          <p:blipFill>
            <a:blip r:embed="rId2"/>
            <a:stretch>
              <a:fillRect/>
            </a:stretch>
          </p:blipFill>
          <p:spPr>
            <a:xfrm>
              <a:off x="7938" y="1417"/>
              <a:ext cx="10149" cy="6747"/>
            </a:xfrm>
            <a:prstGeom prst="rect">
              <a:avLst/>
            </a:prstGeom>
          </p:spPr>
        </p:pic>
        <p:sp>
          <p:nvSpPr>
            <p:cNvPr id="6" name="文本框 5"/>
            <p:cNvSpPr txBox="1"/>
            <p:nvPr/>
          </p:nvSpPr>
          <p:spPr>
            <a:xfrm>
              <a:off x="9562" y="1642"/>
              <a:ext cx="439" cy="580"/>
            </a:xfrm>
            <a:prstGeom prst="rect">
              <a:avLst/>
            </a:prstGeom>
            <a:noFill/>
          </p:spPr>
          <p:txBody>
            <a:bodyPr wrap="square" rtlCol="0">
              <a:spAutoFit/>
            </a:bodyPr>
            <a:p>
              <a:r>
                <a:rPr lang="en-US" altLang="zh-CN"/>
                <a:t>V</a:t>
              </a:r>
              <a:endParaRPr lang="en-US" altLang="zh-CN"/>
            </a:p>
          </p:txBody>
        </p:sp>
        <p:sp>
          <p:nvSpPr>
            <p:cNvPr id="8" name="文本框 7"/>
            <p:cNvSpPr txBox="1"/>
            <p:nvPr/>
          </p:nvSpPr>
          <p:spPr>
            <a:xfrm>
              <a:off x="15835" y="7624"/>
              <a:ext cx="1128" cy="580"/>
            </a:xfrm>
            <a:prstGeom prst="rect">
              <a:avLst/>
            </a:prstGeom>
            <a:noFill/>
          </p:spPr>
          <p:txBody>
            <a:bodyPr wrap="square" rtlCol="0">
              <a:spAutoFit/>
            </a:bodyPr>
            <a:p>
              <a:r>
                <a:rPr lang="en-US" altLang="zh-CN"/>
                <a:t>cm</a:t>
              </a:r>
              <a:endParaRPr lang="en-US" altLang="zh-CN"/>
            </a:p>
          </p:txBody>
        </p:sp>
      </p:grpSp>
      <p:sp>
        <p:nvSpPr>
          <p:cNvPr id="12" name="文本框 11"/>
          <p:cNvSpPr txBox="1"/>
          <p:nvPr/>
        </p:nvSpPr>
        <p:spPr>
          <a:xfrm>
            <a:off x="5724525" y="5227320"/>
            <a:ext cx="4937760" cy="922020"/>
          </a:xfrm>
          <a:prstGeom prst="rect">
            <a:avLst/>
          </a:prstGeom>
          <a:noFill/>
        </p:spPr>
        <p:txBody>
          <a:bodyPr wrap="square" rtlCol="0">
            <a:spAutoFit/>
          </a:bodyPr>
          <a:p>
            <a:pPr indent="0">
              <a:buFont typeface="Arial" panose="020B0604020202020204" pitchFamily="34" charset="0"/>
              <a:buNone/>
            </a:pPr>
            <a:r>
              <a:rPr lang="zh-CN" altLang="en-US"/>
              <a:t>与基本模型比较：</a:t>
            </a:r>
            <a:endParaRPr lang="zh-CN" altLang="en-US"/>
          </a:p>
          <a:p>
            <a:pPr marL="285750" indent="-285750">
              <a:buFont typeface="Arial" panose="020B0604020202020204" pitchFamily="34" charset="0"/>
              <a:buChar char="•"/>
            </a:pPr>
            <a:r>
              <a:rPr lang="zh-CN" altLang="en-US"/>
              <a:t>靠近电极处有明显偏离</a:t>
            </a:r>
            <a:endParaRPr lang="zh-CN" altLang="en-US"/>
          </a:p>
          <a:p>
            <a:pPr marL="285750" indent="-285750">
              <a:buFont typeface="Arial" panose="020B0604020202020204" pitchFamily="34" charset="0"/>
              <a:buChar char="•"/>
            </a:pPr>
            <a:r>
              <a:rPr lang="zh-CN" altLang="en-US"/>
              <a:t>远离电极处偏离较小</a:t>
            </a:r>
            <a:endParaRPr lang="zh-CN" altLang="en-US"/>
          </a:p>
        </p:txBody>
      </p:sp>
      <p:pic>
        <p:nvPicPr>
          <p:cNvPr id="13" name="图片 12"/>
          <p:cNvPicPr>
            <a:picLocks noChangeAspect="1"/>
          </p:cNvPicPr>
          <p:nvPr/>
        </p:nvPicPr>
        <p:blipFill>
          <a:blip r:embed="rId3"/>
          <a:stretch>
            <a:fillRect/>
          </a:stretch>
        </p:blipFill>
        <p:spPr>
          <a:xfrm>
            <a:off x="511810" y="3622040"/>
            <a:ext cx="4419600" cy="2893060"/>
          </a:xfrm>
          <a:prstGeom prst="rect">
            <a:avLst/>
          </a:prstGeom>
        </p:spPr>
      </p:pic>
      <p:pic>
        <p:nvPicPr>
          <p:cNvPr id="14" name="图片 13"/>
          <p:cNvPicPr>
            <a:picLocks noChangeAspect="1"/>
          </p:cNvPicPr>
          <p:nvPr/>
        </p:nvPicPr>
        <p:blipFill>
          <a:blip r:embed="rId4"/>
          <a:stretch>
            <a:fillRect/>
          </a:stretch>
        </p:blipFill>
        <p:spPr>
          <a:xfrm>
            <a:off x="699135" y="852170"/>
            <a:ext cx="3136265" cy="244411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730" y="89877"/>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95360" y="179242"/>
            <a:ext cx="2113280" cy="583565"/>
          </a:xfrm>
          <a:prstGeom prst="rect">
            <a:avLst/>
          </a:prstGeom>
          <a:noFill/>
        </p:spPr>
        <p:txBody>
          <a:bodyPr wrap="none" rtlCol="0">
            <a:spAutoFit/>
          </a:bodyPr>
          <a:lstStyle/>
          <a:p>
            <a:r>
              <a:rPr lang="zh-CN" altLang="en-US" sz="3200" spc="600" dirty="0" smtClean="0">
                <a:solidFill>
                  <a:schemeClr val="bg1"/>
                </a:solidFill>
                <a:latin typeface="Adobe Gothic Std B" panose="020B0800000000000000" pitchFamily="34" charset="-128"/>
              </a:rPr>
              <a:t>理论</a:t>
            </a:r>
            <a:r>
              <a:rPr lang="zh-CN" altLang="en-US" sz="3200" spc="600" dirty="0" smtClean="0">
                <a:solidFill>
                  <a:schemeClr val="bg1"/>
                </a:solidFill>
                <a:latin typeface="Adobe Gothic Std B" panose="020B0800000000000000" pitchFamily="34" charset="-128"/>
              </a:rPr>
              <a:t>建模 </a:t>
            </a:r>
            <a:endParaRPr lang="zh-CN" altLang="en-US" sz="3200" spc="600" dirty="0">
              <a:solidFill>
                <a:schemeClr val="bg1"/>
              </a:solidFill>
              <a:latin typeface="Adobe Gothic Std B" panose="020B0800000000000000" pitchFamily="34" charset="-128"/>
            </a:endParaRPr>
          </a:p>
        </p:txBody>
      </p:sp>
      <p:pic>
        <p:nvPicPr>
          <p:cNvPr id="7" name="图片 6"/>
          <p:cNvPicPr>
            <a:picLocks noChangeAspect="1"/>
          </p:cNvPicPr>
          <p:nvPr/>
        </p:nvPicPr>
        <p:blipFill>
          <a:blip r:embed="rId2"/>
          <a:stretch>
            <a:fillRect/>
          </a:stretch>
        </p:blipFill>
        <p:spPr>
          <a:xfrm>
            <a:off x="7328316" y="1289999"/>
            <a:ext cx="2225022" cy="603688"/>
          </a:xfrm>
          <a:prstGeom prst="rect">
            <a:avLst/>
          </a:prstGeom>
        </p:spPr>
      </p:pic>
      <p:sp>
        <p:nvSpPr>
          <p:cNvPr id="3" name="文本框 2"/>
          <p:cNvSpPr txBox="1"/>
          <p:nvPr/>
        </p:nvSpPr>
        <p:spPr>
          <a:xfrm>
            <a:off x="7804658" y="1893480"/>
            <a:ext cx="1554480" cy="369332"/>
          </a:xfrm>
          <a:prstGeom prst="rect">
            <a:avLst/>
          </a:prstGeom>
          <a:noFill/>
        </p:spPr>
        <p:txBody>
          <a:bodyPr wrap="square" rtlCol="0">
            <a:spAutoFit/>
          </a:bodyPr>
          <a:lstStyle/>
          <a:p>
            <a:r>
              <a:rPr lang="zh-CN" altLang="en-US" dirty="0" smtClean="0"/>
              <a:t>基本模型</a:t>
            </a:r>
            <a:endParaRPr lang="zh-CN" altLang="en-US" dirty="0"/>
          </a:p>
        </p:txBody>
      </p:sp>
      <p:sp>
        <p:nvSpPr>
          <p:cNvPr id="8" name="左大括号 7"/>
          <p:cNvSpPr/>
          <p:nvPr/>
        </p:nvSpPr>
        <p:spPr>
          <a:xfrm rot="5400000">
            <a:off x="4986020" y="1067435"/>
            <a:ext cx="621665" cy="42475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806537" y="5980896"/>
            <a:ext cx="298094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存在绝缘边界</a:t>
            </a:r>
            <a:endPar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9" name="文本框 18"/>
          <p:cNvSpPr txBox="1"/>
          <p:nvPr/>
        </p:nvSpPr>
        <p:spPr>
          <a:xfrm>
            <a:off x="329459" y="1289510"/>
            <a:ext cx="3188567" cy="12464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500" b="1"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与实际结果作对比，分析与期望值如何偏离，修正理论模型</a:t>
            </a:r>
            <a:endParaRPr kumimoji="0" lang="zh-CN" altLang="en-US" sz="25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1" name="文本框 20"/>
          <p:cNvSpPr txBox="1"/>
          <p:nvPr/>
        </p:nvSpPr>
        <p:spPr>
          <a:xfrm>
            <a:off x="7328408" y="5884753"/>
            <a:ext cx="408241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prstClr val="black"/>
                </a:solidFill>
                <a:effectLst/>
                <a:uLnTx/>
                <a:uFillTx/>
                <a:latin typeface="等线" panose="02010600030101010101" pitchFamily="2" charset="-122"/>
                <a:ea typeface="等线" panose="02010600030101010101" pitchFamily="2" charset="-122"/>
                <a:cs typeface="+mn-cs"/>
              </a:rPr>
              <a:t>离子鞘效应：影响实际提供电势大小</a:t>
            </a:r>
            <a:endPar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2" name="文本框 21"/>
          <p:cNvSpPr txBox="1"/>
          <p:nvPr/>
        </p:nvSpPr>
        <p:spPr>
          <a:xfrm>
            <a:off x="113648" y="6318504"/>
            <a:ext cx="585216" cy="429895"/>
          </a:xfrm>
          <a:prstGeom prst="rect">
            <a:avLst/>
          </a:prstGeom>
          <a:noFill/>
        </p:spPr>
        <p:txBody>
          <a:bodyPr wrap="square" rtlCol="0">
            <a:spAutoFit/>
          </a:bodyPr>
          <a:lstStyle/>
          <a:p>
            <a:r>
              <a:rPr lang="en-US" altLang="zh-CN" sz="2200" dirty="0"/>
              <a:t>8</a:t>
            </a:r>
            <a:endParaRPr lang="en-US" altLang="zh-CN" sz="2200" dirty="0"/>
          </a:p>
        </p:txBody>
      </p:sp>
      <p:pic>
        <p:nvPicPr>
          <p:cNvPr id="13" name="图片 12"/>
          <p:cNvPicPr>
            <a:picLocks noChangeAspect="1"/>
          </p:cNvPicPr>
          <p:nvPr/>
        </p:nvPicPr>
        <p:blipFill>
          <a:blip r:embed="rId3"/>
          <a:stretch>
            <a:fillRect/>
          </a:stretch>
        </p:blipFill>
        <p:spPr>
          <a:xfrm>
            <a:off x="3729355" y="803910"/>
            <a:ext cx="3387725" cy="2218055"/>
          </a:xfrm>
          <a:prstGeom prst="rect">
            <a:avLst/>
          </a:prstGeom>
        </p:spPr>
      </p:pic>
      <p:grpSp>
        <p:nvGrpSpPr>
          <p:cNvPr id="9" name="组合 8"/>
          <p:cNvGrpSpPr/>
          <p:nvPr/>
        </p:nvGrpSpPr>
        <p:grpSpPr>
          <a:xfrm>
            <a:off x="6759575" y="3849370"/>
            <a:ext cx="5114290" cy="2034540"/>
            <a:chOff x="8319" y="5637"/>
            <a:chExt cx="9515" cy="4138"/>
          </a:xfrm>
        </p:grpSpPr>
        <p:pic>
          <p:nvPicPr>
            <p:cNvPr id="6" name="图片 5"/>
            <p:cNvPicPr>
              <a:picLocks noChangeAspect="1"/>
            </p:cNvPicPr>
            <p:nvPr/>
          </p:nvPicPr>
          <p:blipFill>
            <a:blip r:embed="rId4"/>
            <a:srcRect r="52132" b="9941"/>
            <a:stretch>
              <a:fillRect/>
            </a:stretch>
          </p:blipFill>
          <p:spPr>
            <a:xfrm>
              <a:off x="8319" y="5844"/>
              <a:ext cx="3527" cy="3680"/>
            </a:xfrm>
            <a:prstGeom prst="rect">
              <a:avLst/>
            </a:prstGeom>
          </p:spPr>
        </p:pic>
        <p:pic>
          <p:nvPicPr>
            <p:cNvPr id="11" name="图片 10"/>
            <p:cNvPicPr>
              <a:picLocks noChangeAspect="1"/>
            </p:cNvPicPr>
            <p:nvPr/>
          </p:nvPicPr>
          <p:blipFill>
            <a:blip r:embed="rId5"/>
            <a:stretch>
              <a:fillRect/>
            </a:stretch>
          </p:blipFill>
          <p:spPr>
            <a:xfrm>
              <a:off x="11926" y="5637"/>
              <a:ext cx="5908" cy="4139"/>
            </a:xfrm>
            <a:prstGeom prst="rect">
              <a:avLst/>
            </a:prstGeom>
          </p:spPr>
        </p:pic>
      </p:grpSp>
      <p:pic>
        <p:nvPicPr>
          <p:cNvPr id="14" name="图片 13"/>
          <p:cNvPicPr>
            <a:picLocks noChangeAspect="1"/>
          </p:cNvPicPr>
          <p:nvPr/>
        </p:nvPicPr>
        <p:blipFill>
          <a:blip r:embed="rId6"/>
          <a:stretch>
            <a:fillRect/>
          </a:stretch>
        </p:blipFill>
        <p:spPr>
          <a:xfrm>
            <a:off x="597535" y="3502025"/>
            <a:ext cx="3224530" cy="2305685"/>
          </a:xfrm>
          <a:prstGeom prst="rect">
            <a:avLst/>
          </a:prstGeom>
        </p:spPr>
      </p:pic>
      <p:grpSp>
        <p:nvGrpSpPr>
          <p:cNvPr id="18" name="组合 17"/>
          <p:cNvGrpSpPr/>
          <p:nvPr/>
        </p:nvGrpSpPr>
        <p:grpSpPr>
          <a:xfrm>
            <a:off x="3822065" y="3571875"/>
            <a:ext cx="3002280" cy="2649220"/>
            <a:chOff x="6019" y="5625"/>
            <a:chExt cx="4728" cy="4172"/>
          </a:xfrm>
        </p:grpSpPr>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t="17465" r="32765"/>
            <a:stretch>
              <a:fillRect/>
            </a:stretch>
          </p:blipFill>
          <p:spPr>
            <a:xfrm>
              <a:off x="6019" y="5625"/>
              <a:ext cx="4729" cy="3412"/>
            </a:xfrm>
            <a:prstGeom prst="rect">
              <a:avLst/>
            </a:prstGeom>
          </p:spPr>
        </p:pic>
        <p:sp>
          <p:nvSpPr>
            <p:cNvPr id="17" name="文本框 16"/>
            <p:cNvSpPr txBox="1"/>
            <p:nvPr/>
          </p:nvSpPr>
          <p:spPr>
            <a:xfrm>
              <a:off x="7184" y="9267"/>
              <a:ext cx="2949" cy="531"/>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探针伸入的影响</a:t>
              </a:r>
              <a:endParaRPr kumimoji="0" lang="zh-CN" altLang="en-US" sz="1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730" y="89877"/>
            <a:ext cx="10188388" cy="733347"/>
            <a:chOff x="1026459" y="557573"/>
            <a:chExt cx="10188388" cy="733347"/>
          </a:xfrm>
        </p:grpSpPr>
        <p:sp>
          <p:nvSpPr>
            <p:cNvPr id="4" name="矩形 3"/>
            <p:cNvSpPr/>
            <p:nvPr/>
          </p:nvSpPr>
          <p:spPr>
            <a:xfrm>
              <a:off x="1026459" y="557573"/>
              <a:ext cx="10188388"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户外, 标牌&#10;&#10;已生成极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l="18855" t="15329" b="5033"/>
            <a:stretch>
              <a:fillRect/>
            </a:stretch>
          </p:blipFill>
          <p:spPr>
            <a:xfrm>
              <a:off x="1026459" y="557574"/>
              <a:ext cx="748553" cy="733346"/>
            </a:xfrm>
            <a:prstGeom prst="rect">
              <a:avLst/>
            </a:prstGeom>
          </p:spPr>
        </p:pic>
      </p:grpSp>
      <p:sp>
        <p:nvSpPr>
          <p:cNvPr id="15" name="文本框 14"/>
          <p:cNvSpPr txBox="1"/>
          <p:nvPr/>
        </p:nvSpPr>
        <p:spPr>
          <a:xfrm>
            <a:off x="113814" y="240274"/>
            <a:ext cx="4526280" cy="583565"/>
          </a:xfrm>
          <a:prstGeom prst="rect">
            <a:avLst/>
          </a:prstGeom>
          <a:noFill/>
        </p:spPr>
        <p:txBody>
          <a:bodyPr wrap="none" rtlCol="0">
            <a:spAutoFit/>
          </a:bodyPr>
          <a:lstStyle/>
          <a:p>
            <a:r>
              <a:rPr lang="zh-CN" altLang="en-US" sz="3200" spc="600" dirty="0" smtClean="0">
                <a:solidFill>
                  <a:schemeClr val="bg1"/>
                </a:solidFill>
                <a:latin typeface="Adobe Gothic Std B" panose="020B0800000000000000" pitchFamily="34" charset="-128"/>
              </a:rPr>
              <a:t>理论建模</a:t>
            </a:r>
            <a:r>
              <a:rPr lang="en-US" altLang="zh-CN" sz="3200" spc="600" dirty="0" smtClean="0">
                <a:solidFill>
                  <a:schemeClr val="bg1"/>
                </a:solidFill>
                <a:latin typeface="Adobe Gothic Std B" panose="020B0800000000000000" pitchFamily="34" charset="-128"/>
              </a:rPr>
              <a:t>—</a:t>
            </a:r>
            <a:r>
              <a:rPr lang="zh-CN" altLang="en-US" sz="3200" spc="600" dirty="0" smtClean="0">
                <a:solidFill>
                  <a:schemeClr val="bg1"/>
                </a:solidFill>
                <a:latin typeface="Adobe Gothic Std B" panose="020B0800000000000000" pitchFamily="34" charset="-128"/>
              </a:rPr>
              <a:t>绝缘边界</a:t>
            </a:r>
            <a:endParaRPr lang="zh-CN" altLang="en-US" sz="3200" spc="600" dirty="0" smtClean="0">
              <a:solidFill>
                <a:schemeClr val="bg1"/>
              </a:solidFill>
              <a:latin typeface="Adobe Gothic Std B" panose="020B0800000000000000" pitchFamily="34" charset="-128"/>
            </a:endParaRPr>
          </a:p>
        </p:txBody>
      </p:sp>
      <p:sp>
        <p:nvSpPr>
          <p:cNvPr id="26" name="文本框 25"/>
          <p:cNvSpPr txBox="1"/>
          <p:nvPr/>
        </p:nvSpPr>
        <p:spPr>
          <a:xfrm>
            <a:off x="113648" y="6318504"/>
            <a:ext cx="585216" cy="429895"/>
          </a:xfrm>
          <a:prstGeom prst="rect">
            <a:avLst/>
          </a:prstGeom>
          <a:noFill/>
        </p:spPr>
        <p:txBody>
          <a:bodyPr wrap="square" rtlCol="0">
            <a:spAutoFit/>
          </a:bodyPr>
          <a:lstStyle/>
          <a:p>
            <a:r>
              <a:rPr lang="en-US" altLang="zh-CN" sz="2200" dirty="0"/>
              <a:t>9</a:t>
            </a:r>
            <a:endParaRPr lang="en-US" altLang="zh-CN" sz="2200" dirty="0"/>
          </a:p>
        </p:txBody>
      </p:sp>
      <p:sp>
        <p:nvSpPr>
          <p:cNvPr id="12" name="文本框 11"/>
          <p:cNvSpPr txBox="1"/>
          <p:nvPr/>
        </p:nvSpPr>
        <p:spPr>
          <a:xfrm>
            <a:off x="389890" y="1089660"/>
            <a:ext cx="10020300" cy="706755"/>
          </a:xfrm>
          <a:prstGeom prst="rect">
            <a:avLst/>
          </a:prstGeom>
          <a:noFill/>
        </p:spPr>
        <p:txBody>
          <a:bodyPr wrap="square" rtlCol="0">
            <a:spAutoFit/>
          </a:bodyPr>
          <a:p>
            <a:pPr marR="0" indent="0" defTabSz="914400" fontAlgn="auto">
              <a:lnSpc>
                <a:spcPct val="100000"/>
              </a:lnSpc>
              <a:spcBef>
                <a:spcPts val="0"/>
              </a:spcBef>
              <a:spcAft>
                <a:spcPts val="0"/>
              </a:spcAft>
              <a:buClrTx/>
              <a:buSzTx/>
              <a:buFontTx/>
              <a:buNone/>
              <a:defRPr/>
            </a:pPr>
            <a:r>
              <a:rPr kumimoji="0" lang="zh-CN" altLang="en-US" sz="2000" b="0" i="0" kern="1200" cap="none" spc="0" normalizeH="0" baseline="0" noProof="0" dirty="0" smtClean="0">
                <a:solidFill>
                  <a:prstClr val="black"/>
                </a:solidFill>
                <a:latin typeface="等线" panose="02010600030101010101" pitchFamily="2" charset="-122"/>
                <a:ea typeface="等线" panose="02010600030101010101" pitchFamily="2" charset="-122"/>
                <a:cs typeface="+mn-cs"/>
              </a:rPr>
              <a:t>存在绝缘边界：当</a:t>
            </a:r>
            <a:r>
              <a:rPr kumimoji="0" lang="zh-CN" altLang="en-US" sz="2000" b="0" i="0" kern="1200" cap="none" spc="0" normalizeH="0" baseline="0" noProof="0" dirty="0">
                <a:solidFill>
                  <a:prstClr val="black"/>
                </a:solidFill>
                <a:latin typeface="等线" panose="02010600030101010101" pitchFamily="2" charset="-122"/>
                <a:ea typeface="等线" panose="02010600030101010101" pitchFamily="2" charset="-122"/>
                <a:cs typeface="+mn-cs"/>
              </a:rPr>
              <a:t>绝缘板的电导率远小于水时，水中电场等效于原电极及其以绝缘板为镜面的镜像电极共同产生的电场</a:t>
            </a:r>
            <a:endParaRPr kumimoji="0" lang="zh-CN" altLang="en-US" sz="2000" b="0" i="0" kern="1200" cap="none" spc="0" normalizeH="0" baseline="0" noProof="0" dirty="0">
              <a:solidFill>
                <a:prstClr val="black"/>
              </a:solidFill>
              <a:latin typeface="等线" panose="02010600030101010101" pitchFamily="2" charset="-122"/>
              <a:ea typeface="等线" panose="02010600030101010101" pitchFamily="2" charset="-122"/>
              <a:cs typeface="+mn-cs"/>
            </a:endParaRPr>
          </a:p>
        </p:txBody>
      </p:sp>
      <p:pic>
        <p:nvPicPr>
          <p:cNvPr id="7" name="图片 6"/>
          <p:cNvPicPr>
            <a:picLocks noChangeAspect="1"/>
          </p:cNvPicPr>
          <p:nvPr/>
        </p:nvPicPr>
        <p:blipFill>
          <a:blip r:embed="rId2"/>
          <a:srcRect b="39975"/>
          <a:stretch>
            <a:fillRect/>
          </a:stretch>
        </p:blipFill>
        <p:spPr>
          <a:xfrm>
            <a:off x="5507990" y="1796415"/>
            <a:ext cx="6523990" cy="2444750"/>
          </a:xfrm>
          <a:prstGeom prst="rect">
            <a:avLst/>
          </a:prstGeom>
        </p:spPr>
      </p:pic>
      <p:pic>
        <p:nvPicPr>
          <p:cNvPr id="8" name="图片 7"/>
          <p:cNvPicPr>
            <a:picLocks noChangeAspect="1"/>
          </p:cNvPicPr>
          <p:nvPr/>
        </p:nvPicPr>
        <p:blipFill>
          <a:blip r:embed="rId3"/>
          <a:stretch>
            <a:fillRect/>
          </a:stretch>
        </p:blipFill>
        <p:spPr>
          <a:xfrm>
            <a:off x="332105" y="1947545"/>
            <a:ext cx="5080000" cy="3045460"/>
          </a:xfrm>
          <a:prstGeom prst="rect">
            <a:avLst/>
          </a:prstGeom>
        </p:spPr>
      </p:pic>
      <p:pic>
        <p:nvPicPr>
          <p:cNvPr id="3" name="图片 2"/>
          <p:cNvPicPr>
            <a:picLocks noChangeAspect="1"/>
          </p:cNvPicPr>
          <p:nvPr/>
        </p:nvPicPr>
        <p:blipFill>
          <a:blip r:embed="rId4"/>
          <a:srcRect l="9713"/>
          <a:stretch>
            <a:fillRect/>
          </a:stretch>
        </p:blipFill>
        <p:spPr>
          <a:xfrm>
            <a:off x="5795010" y="4316095"/>
            <a:ext cx="4451350" cy="210502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1590</Words>
  <Application>WPS 演示</Application>
  <PresentationFormat>宽屏</PresentationFormat>
  <Paragraphs>312</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宋体</vt:lpstr>
      <vt:lpstr>Wingdings</vt:lpstr>
      <vt:lpstr>等线</vt:lpstr>
      <vt:lpstr>Century Gothic</vt:lpstr>
      <vt:lpstr>Times New Roman</vt:lpstr>
      <vt:lpstr>Adobe Gothic Std B</vt:lpstr>
      <vt:lpstr>Wingdings</vt:lpstr>
      <vt:lpstr>Calibri</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傅 永鸿</dc:creator>
  <cp:lastModifiedBy>方头猫</cp:lastModifiedBy>
  <cp:revision>137</cp:revision>
  <dcterms:created xsi:type="dcterms:W3CDTF">2018-10-08T11:44:00Z</dcterms:created>
  <dcterms:modified xsi:type="dcterms:W3CDTF">2022-04-25T14:09:07Z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commondata">
    <vt:lpwstr>eyJoZGlkIjoiY2JjMTNjMDZmZDRlYzc0YTEwY2E5ZmQ0ZjRjNTkwN2MifQ==</vt:lpwstr>
  </property>
  <property fmtid="{D5CDD505-2E9C-101B-9397-08002B2CF9AE}" pid="4" name="ICV">
    <vt:lpwstr>64571308E5AA4911A112A8FDBCC0CF96</vt:lpwstr>
  </property>
</Properties>
</file>